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68" r:id="rId4"/>
    <p:sldId id="267" r:id="rId5"/>
    <p:sldId id="265" r:id="rId6"/>
    <p:sldId id="264" r:id="rId7"/>
    <p:sldId id="269" r:id="rId8"/>
    <p:sldId id="270" r:id="rId9"/>
    <p:sldId id="271" r:id="rId10"/>
    <p:sldId id="272" r:id="rId11"/>
    <p:sldId id="266" r:id="rId12"/>
    <p:sldId id="263" r:id="rId13"/>
    <p:sldId id="262" r:id="rId14"/>
    <p:sldId id="261" r:id="rId15"/>
    <p:sldId id="273" r:id="rId16"/>
    <p:sldId id="274" r:id="rId17"/>
    <p:sldId id="259" r:id="rId18"/>
    <p:sldId id="275" r:id="rId19"/>
  </p:sldIdLst>
  <p:sldSz cx="9144000" cy="6858000" type="screen4x3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10" d="100"/>
          <a:sy n="110" d="100"/>
        </p:scale>
        <p:origin x="-164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7536FA-91BF-4FB9-BC0C-935BF13B5D1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F53C20E0-F28C-442E-A938-4A87AD989554}">
      <dgm:prSet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1400" b="1" dirty="0" smtClean="0">
              <a:solidFill>
                <a:srgbClr val="FFFF00"/>
              </a:solidFill>
            </a:rPr>
            <a:t>PNUD</a:t>
          </a:r>
        </a:p>
        <a:p>
          <a:pPr algn="l" rtl="0"/>
          <a:endParaRPr lang="pt-PT" sz="1100" b="1" dirty="0" smtClean="0">
            <a:solidFill>
              <a:srgbClr val="FFFF00"/>
            </a:solidFill>
          </a:endParaRPr>
        </a:p>
        <a:p>
          <a:pPr algn="l" rtl="0"/>
          <a:r>
            <a:rPr lang="fr-FR" sz="1400" dirty="0" err="1" smtClean="0"/>
            <a:t>Redução</a:t>
          </a:r>
          <a:r>
            <a:rPr lang="fr-FR" sz="1400" dirty="0" smtClean="0"/>
            <a:t> </a:t>
          </a:r>
          <a:r>
            <a:rPr lang="fr-FR" sz="1400" dirty="0" smtClean="0"/>
            <a:t>da </a:t>
          </a:r>
          <a:r>
            <a:rPr lang="fr-FR" sz="1400" dirty="0" err="1" smtClean="0"/>
            <a:t>pobreza</a:t>
          </a:r>
          <a:r>
            <a:rPr lang="fr-FR" sz="1400" dirty="0" smtClean="0"/>
            <a:t> e </a:t>
          </a:r>
          <a:r>
            <a:rPr lang="fr-FR" sz="1400" dirty="0" err="1" smtClean="0"/>
            <a:t>coordenação</a:t>
          </a:r>
          <a:r>
            <a:rPr lang="fr-FR" sz="1400" dirty="0" smtClean="0"/>
            <a:t> </a:t>
          </a:r>
          <a:r>
            <a:rPr lang="fr-FR" sz="1400" dirty="0" smtClean="0"/>
            <a:t>do </a:t>
          </a:r>
          <a:r>
            <a:rPr lang="fr-FR" sz="1400" dirty="0" err="1" smtClean="0"/>
            <a:t>alcance</a:t>
          </a:r>
          <a:r>
            <a:rPr lang="fr-FR" sz="1400" dirty="0" smtClean="0"/>
            <a:t> dos </a:t>
          </a:r>
          <a:r>
            <a:rPr lang="fr-FR" sz="1400" dirty="0" smtClean="0"/>
            <a:t>OMD</a:t>
          </a:r>
        </a:p>
        <a:p>
          <a:pPr algn="l"/>
          <a:r>
            <a:rPr lang="fr-FR" sz="1400" dirty="0" err="1" smtClean="0"/>
            <a:t>Governação</a:t>
          </a:r>
          <a:r>
            <a:rPr lang="fr-FR" sz="1400" dirty="0" smtClean="0"/>
            <a:t> </a:t>
          </a:r>
          <a:r>
            <a:rPr lang="fr-FR" sz="1400" dirty="0" err="1" smtClean="0"/>
            <a:t>democrática</a:t>
          </a:r>
          <a:endParaRPr lang="fr-FR" sz="1400" dirty="0" smtClean="0"/>
        </a:p>
        <a:p>
          <a:pPr algn="l"/>
          <a:r>
            <a:rPr lang="fr-FR" sz="1400" dirty="0" err="1" smtClean="0"/>
            <a:t>Prevenção</a:t>
          </a:r>
          <a:r>
            <a:rPr lang="fr-FR" sz="1400" dirty="0" smtClean="0"/>
            <a:t> </a:t>
          </a:r>
          <a:r>
            <a:rPr lang="fr-FR" sz="1400" dirty="0" smtClean="0"/>
            <a:t>de crise e </a:t>
          </a:r>
          <a:r>
            <a:rPr lang="fr-FR" sz="1400" dirty="0" err="1" smtClean="0"/>
            <a:t>recovery</a:t>
          </a:r>
          <a:endParaRPr lang="fr-FR" sz="1400" dirty="0" smtClean="0"/>
        </a:p>
        <a:p>
          <a:pPr algn="l"/>
          <a:r>
            <a:rPr lang="fr-FR" sz="1400" dirty="0" err="1" smtClean="0"/>
            <a:t>Ambiente</a:t>
          </a:r>
          <a:r>
            <a:rPr lang="fr-FR" sz="1400" dirty="0" smtClean="0"/>
            <a:t> e </a:t>
          </a:r>
          <a:r>
            <a:rPr lang="fr-FR" sz="1400" dirty="0" err="1" smtClean="0"/>
            <a:t>energia</a:t>
          </a:r>
          <a:r>
            <a:rPr lang="fr-FR" sz="1400" dirty="0" smtClean="0"/>
            <a:t> para </a:t>
          </a:r>
          <a:r>
            <a:rPr lang="fr-FR" sz="1400" dirty="0" err="1" smtClean="0"/>
            <a:t>um</a:t>
          </a:r>
          <a:r>
            <a:rPr lang="fr-FR" sz="1400" dirty="0" smtClean="0"/>
            <a:t> </a:t>
          </a:r>
          <a:r>
            <a:rPr lang="fr-FR" sz="1400" dirty="0" err="1" smtClean="0"/>
            <a:t>desenvolvimento</a:t>
          </a:r>
          <a:r>
            <a:rPr lang="fr-FR" sz="1400" dirty="0" smtClean="0"/>
            <a:t> </a:t>
          </a:r>
          <a:r>
            <a:rPr lang="fr-FR" sz="1400" dirty="0" err="1" smtClean="0"/>
            <a:t>sustentável</a:t>
          </a:r>
          <a:endParaRPr lang="fr-FR" sz="1400" dirty="0" smtClean="0"/>
        </a:p>
        <a:p>
          <a:pPr algn="l"/>
          <a:r>
            <a:rPr lang="fr-FR" sz="1400" dirty="0" smtClean="0"/>
            <a:t>Um </a:t>
          </a:r>
          <a:r>
            <a:rPr lang="fr-FR" sz="1400" dirty="0" err="1" smtClean="0"/>
            <a:t>papel</a:t>
          </a:r>
          <a:r>
            <a:rPr lang="fr-FR" sz="1400" dirty="0" smtClean="0"/>
            <a:t> de </a:t>
          </a:r>
          <a:r>
            <a:rPr lang="fr-FR" sz="1400" dirty="0" err="1" smtClean="0"/>
            <a:t>coordenação</a:t>
          </a:r>
          <a:r>
            <a:rPr lang="fr-FR" sz="1400" dirty="0" smtClean="0"/>
            <a:t> </a:t>
          </a:r>
          <a:r>
            <a:rPr lang="fr-FR" sz="1400" dirty="0" err="1" smtClean="0"/>
            <a:t>das</a:t>
          </a:r>
          <a:r>
            <a:rPr lang="fr-FR" sz="1400" dirty="0" smtClean="0"/>
            <a:t> </a:t>
          </a:r>
          <a:r>
            <a:rPr lang="fr-FR" sz="1400" dirty="0" smtClean="0"/>
            <a:t>atividades </a:t>
          </a:r>
          <a:r>
            <a:rPr lang="fr-FR" sz="1400" dirty="0" err="1" smtClean="0"/>
            <a:t>operacionais</a:t>
          </a:r>
          <a:r>
            <a:rPr lang="fr-FR" sz="1400" dirty="0" smtClean="0"/>
            <a:t> do </a:t>
          </a:r>
          <a:r>
            <a:rPr lang="fr-FR" sz="1400" dirty="0" err="1" smtClean="0"/>
            <a:t>Sistema</a:t>
          </a:r>
          <a:r>
            <a:rPr lang="fr-FR" sz="1400" dirty="0" smtClean="0"/>
            <a:t> </a:t>
          </a:r>
          <a:r>
            <a:rPr lang="fr-FR" sz="1400" dirty="0" err="1" smtClean="0"/>
            <a:t>das</a:t>
          </a:r>
          <a:r>
            <a:rPr lang="fr-FR" sz="1400" dirty="0" smtClean="0"/>
            <a:t> </a:t>
          </a:r>
          <a:r>
            <a:rPr lang="fr-FR" sz="1400" dirty="0" err="1" smtClean="0"/>
            <a:t>Nações</a:t>
          </a:r>
          <a:r>
            <a:rPr lang="fr-FR" sz="1400" dirty="0" smtClean="0"/>
            <a:t> </a:t>
          </a:r>
          <a:r>
            <a:rPr lang="fr-FR" sz="1400" dirty="0" err="1" smtClean="0"/>
            <a:t>Unidas</a:t>
          </a:r>
          <a:r>
            <a:rPr lang="fr-FR" sz="1400" dirty="0" smtClean="0"/>
            <a:t> </a:t>
          </a:r>
          <a:r>
            <a:rPr lang="fr-FR" sz="1400" dirty="0" smtClean="0"/>
            <a:t>– </a:t>
          </a:r>
          <a:r>
            <a:rPr lang="fr-FR" sz="1400" dirty="0" err="1" smtClean="0"/>
            <a:t>gestão</a:t>
          </a:r>
          <a:r>
            <a:rPr lang="fr-FR" sz="1400" dirty="0" smtClean="0"/>
            <a:t> </a:t>
          </a:r>
          <a:r>
            <a:rPr lang="fr-FR" sz="1400" dirty="0" smtClean="0"/>
            <a:t>do UNRC)</a:t>
          </a:r>
        </a:p>
        <a:p>
          <a:pPr algn="l"/>
          <a:endParaRPr lang="fr-FR" sz="1400" b="1" dirty="0" smtClean="0">
            <a:solidFill>
              <a:srgbClr val="FFFF00"/>
            </a:solidFill>
          </a:endParaRPr>
        </a:p>
        <a:p>
          <a:pPr algn="l"/>
          <a:r>
            <a:rPr lang="fr-FR" sz="1400" b="1" dirty="0" smtClean="0">
              <a:solidFill>
                <a:srgbClr val="FFFF00"/>
              </a:solidFill>
            </a:rPr>
            <a:t>Proteção /</a:t>
          </a:r>
          <a:r>
            <a:rPr lang="fr-FR" sz="1400" b="1" dirty="0" err="1" smtClean="0">
              <a:solidFill>
                <a:srgbClr val="FFFF00"/>
              </a:solidFill>
            </a:rPr>
            <a:t>promoção</a:t>
          </a:r>
          <a:r>
            <a:rPr lang="fr-FR" sz="1400" b="1" dirty="0" smtClean="0">
              <a:solidFill>
                <a:srgbClr val="FFFF00"/>
              </a:solidFill>
            </a:rPr>
            <a:t> dos </a:t>
          </a:r>
          <a:r>
            <a:rPr lang="fr-FR" sz="1400" b="1" dirty="0" err="1" smtClean="0">
              <a:solidFill>
                <a:srgbClr val="FFFF00"/>
              </a:solidFill>
            </a:rPr>
            <a:t>direitos</a:t>
          </a:r>
          <a:r>
            <a:rPr lang="fr-FR" sz="1400" b="1" dirty="0" smtClean="0">
              <a:solidFill>
                <a:srgbClr val="FFFF00"/>
              </a:solidFill>
            </a:rPr>
            <a:t> </a:t>
          </a:r>
          <a:r>
            <a:rPr lang="fr-FR" sz="1400" b="1" dirty="0" err="1" smtClean="0">
              <a:solidFill>
                <a:srgbClr val="FFFF00"/>
              </a:solidFill>
            </a:rPr>
            <a:t>humanos</a:t>
          </a:r>
          <a:r>
            <a:rPr lang="fr-FR" sz="1400" b="1" dirty="0" smtClean="0">
              <a:solidFill>
                <a:srgbClr val="FFFF00"/>
              </a:solidFill>
            </a:rPr>
            <a:t> –</a:t>
          </a:r>
          <a:r>
            <a:rPr lang="fr-FR" sz="1400" b="1" dirty="0" err="1" smtClean="0">
              <a:solidFill>
                <a:srgbClr val="FFFF00"/>
              </a:solidFill>
            </a:rPr>
            <a:t>Igualdade</a:t>
          </a:r>
          <a:r>
            <a:rPr lang="fr-FR" sz="1400" b="1" dirty="0" smtClean="0">
              <a:solidFill>
                <a:srgbClr val="FFFF00"/>
              </a:solidFill>
            </a:rPr>
            <a:t> de </a:t>
          </a:r>
          <a:r>
            <a:rPr lang="fr-FR" sz="1400" b="1" dirty="0" err="1" smtClean="0">
              <a:solidFill>
                <a:srgbClr val="FFFF00"/>
              </a:solidFill>
            </a:rPr>
            <a:t>género</a:t>
          </a:r>
          <a:r>
            <a:rPr lang="fr-FR" sz="1400" b="1" dirty="0" smtClean="0">
              <a:solidFill>
                <a:srgbClr val="FFFF00"/>
              </a:solidFill>
            </a:rPr>
            <a:t> </a:t>
          </a:r>
          <a:r>
            <a:rPr lang="fr-FR" sz="1400" b="1" dirty="0" smtClean="0">
              <a:solidFill>
                <a:srgbClr val="FFFF00"/>
              </a:solidFill>
            </a:rPr>
            <a:t>e </a:t>
          </a:r>
          <a:r>
            <a:rPr lang="fr-FR" sz="1400" b="1" dirty="0" err="1" smtClean="0">
              <a:solidFill>
                <a:srgbClr val="FFFF00"/>
              </a:solidFill>
            </a:rPr>
            <a:t>empoderamento</a:t>
          </a:r>
          <a:r>
            <a:rPr lang="fr-FR" sz="1400" b="1" dirty="0" smtClean="0">
              <a:solidFill>
                <a:srgbClr val="FFFF00"/>
              </a:solidFill>
            </a:rPr>
            <a:t> das </a:t>
          </a:r>
          <a:r>
            <a:rPr lang="fr-FR" sz="1400" b="1" dirty="0" err="1" smtClean="0">
              <a:solidFill>
                <a:srgbClr val="FFFF00"/>
              </a:solidFill>
            </a:rPr>
            <a:t>mulheres</a:t>
          </a:r>
          <a:r>
            <a:rPr lang="fr-FR" sz="1400" b="1" dirty="0" smtClean="0">
              <a:solidFill>
                <a:srgbClr val="FFFF00"/>
              </a:solidFill>
            </a:rPr>
            <a:t> – </a:t>
          </a:r>
          <a:r>
            <a:rPr lang="fr-FR" sz="1400" b="1" dirty="0" err="1" smtClean="0">
              <a:solidFill>
                <a:srgbClr val="FFFF00"/>
              </a:solidFill>
            </a:rPr>
            <a:t>reforço</a:t>
          </a:r>
          <a:r>
            <a:rPr lang="fr-FR" sz="1400" b="1" dirty="0" smtClean="0">
              <a:solidFill>
                <a:srgbClr val="FFFF00"/>
              </a:solidFill>
            </a:rPr>
            <a:t> das </a:t>
          </a:r>
          <a:r>
            <a:rPr lang="fr-FR" sz="1400" b="1" dirty="0" err="1" smtClean="0">
              <a:solidFill>
                <a:srgbClr val="FFFF00"/>
              </a:solidFill>
            </a:rPr>
            <a:t>capacidades</a:t>
          </a:r>
          <a:endParaRPr lang="pt-PT" sz="1400" b="1" dirty="0" smtClean="0">
            <a:solidFill>
              <a:srgbClr val="FFFF00"/>
            </a:solidFill>
          </a:endParaRPr>
        </a:p>
        <a:p>
          <a:pPr algn="l" rtl="0"/>
          <a:endParaRPr lang="pt-PT" sz="1100" b="1" dirty="0">
            <a:solidFill>
              <a:srgbClr val="FFFF00"/>
            </a:solidFill>
          </a:endParaRPr>
        </a:p>
      </dgm:t>
    </dgm:pt>
    <dgm:pt modelId="{24350BBE-3D7F-405C-BB71-7BE9FB3D18AB}" type="parTrans" cxnId="{2AEF34A5-8F7E-495E-8DFE-6D3BAA32E93C}">
      <dgm:prSet/>
      <dgm:spPr/>
      <dgm:t>
        <a:bodyPr/>
        <a:lstStyle/>
        <a:p>
          <a:endParaRPr lang="pt-PT"/>
        </a:p>
      </dgm:t>
    </dgm:pt>
    <dgm:pt modelId="{5C0A9EB3-1133-4E62-9F0B-EA11E3D26F2F}" type="sibTrans" cxnId="{2AEF34A5-8F7E-495E-8DFE-6D3BAA32E93C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pt-PT"/>
        </a:p>
      </dgm:t>
    </dgm:pt>
    <dgm:pt modelId="{320D150D-9092-435D-AF88-EE496047E860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1800" b="1" dirty="0" smtClean="0">
              <a:solidFill>
                <a:srgbClr val="0070C0"/>
              </a:solidFill>
            </a:rPr>
            <a:t>UNFPA</a:t>
          </a:r>
        </a:p>
        <a:p>
          <a:pPr algn="l" rtl="0"/>
          <a:r>
            <a:rPr lang="en-US" sz="1200" dirty="0" err="1" smtClean="0"/>
            <a:t>Saúde</a:t>
          </a:r>
          <a:r>
            <a:rPr lang="en-US" sz="1200" dirty="0" smtClean="0"/>
            <a:t> </a:t>
          </a:r>
          <a:r>
            <a:rPr lang="en-US" sz="1200" dirty="0" err="1" smtClean="0"/>
            <a:t>reproductiva</a:t>
          </a:r>
          <a:r>
            <a:rPr lang="en-US" sz="1200" dirty="0" smtClean="0"/>
            <a:t> e </a:t>
          </a:r>
          <a:r>
            <a:rPr lang="en-US" sz="1200" dirty="0" err="1" smtClean="0"/>
            <a:t>planeamento</a:t>
          </a:r>
          <a:r>
            <a:rPr lang="en-US" sz="1200" dirty="0" smtClean="0"/>
            <a:t> familiar</a:t>
          </a:r>
        </a:p>
        <a:p>
          <a:pPr algn="l"/>
          <a:r>
            <a:rPr lang="en-US" sz="1200" dirty="0" smtClean="0"/>
            <a:t>Coleta </a:t>
          </a:r>
          <a:r>
            <a:rPr lang="en-US" sz="1200" dirty="0" smtClean="0"/>
            <a:t>e </a:t>
          </a:r>
          <a:r>
            <a:rPr lang="en-US" sz="1200" dirty="0" err="1" smtClean="0"/>
            <a:t>análise</a:t>
          </a:r>
          <a:r>
            <a:rPr lang="en-US" sz="1200" dirty="0" smtClean="0"/>
            <a:t> </a:t>
          </a:r>
          <a:r>
            <a:rPr lang="en-US" sz="1200" dirty="0" smtClean="0"/>
            <a:t>de dados </a:t>
          </a:r>
          <a:r>
            <a:rPr lang="en-US" sz="1200" dirty="0" err="1" smtClean="0"/>
            <a:t>sobre</a:t>
          </a:r>
          <a:r>
            <a:rPr lang="en-US" sz="1200" dirty="0" smtClean="0"/>
            <a:t> </a:t>
          </a:r>
          <a:r>
            <a:rPr lang="en-US" sz="1200" dirty="0" err="1" smtClean="0"/>
            <a:t>população</a:t>
          </a:r>
          <a:endParaRPr lang="en-US" sz="1200" dirty="0" smtClean="0"/>
        </a:p>
        <a:p>
          <a:pPr algn="l"/>
          <a:r>
            <a:rPr lang="en-US" sz="1200" dirty="0" err="1" smtClean="0"/>
            <a:t>Formulação</a:t>
          </a:r>
          <a:r>
            <a:rPr lang="en-US" sz="1200" dirty="0" smtClean="0"/>
            <a:t> </a:t>
          </a:r>
          <a:r>
            <a:rPr lang="en-US" sz="1200" dirty="0" smtClean="0"/>
            <a:t>e </a:t>
          </a:r>
          <a:r>
            <a:rPr lang="en-US" sz="1200" dirty="0" err="1" smtClean="0"/>
            <a:t>avaliação</a:t>
          </a:r>
          <a:r>
            <a:rPr lang="en-US" sz="1200" dirty="0" smtClean="0"/>
            <a:t> </a:t>
          </a:r>
          <a:r>
            <a:rPr lang="en-US" sz="1200" dirty="0" smtClean="0"/>
            <a:t>de </a:t>
          </a:r>
          <a:r>
            <a:rPr lang="en-US" sz="1200" dirty="0" err="1" smtClean="0"/>
            <a:t>políticas</a:t>
          </a:r>
          <a:r>
            <a:rPr lang="en-US" sz="1200" dirty="0" smtClean="0"/>
            <a:t> </a:t>
          </a:r>
          <a:r>
            <a:rPr lang="en-US" sz="1200" dirty="0" smtClean="0"/>
            <a:t>e </a:t>
          </a:r>
          <a:r>
            <a:rPr lang="en-US" sz="1200" dirty="0" err="1" smtClean="0"/>
            <a:t>programas</a:t>
          </a:r>
          <a:r>
            <a:rPr lang="en-US" sz="1200" dirty="0" smtClean="0"/>
            <a:t> de </a:t>
          </a:r>
          <a:r>
            <a:rPr lang="en-US" sz="1200" dirty="0" err="1" smtClean="0"/>
            <a:t>população</a:t>
          </a:r>
          <a:r>
            <a:rPr lang="en-US" sz="1200" dirty="0" smtClean="0"/>
            <a:t>/</a:t>
          </a:r>
          <a:r>
            <a:rPr lang="en-US" sz="1200" dirty="0" err="1" smtClean="0"/>
            <a:t>projeções</a:t>
          </a:r>
          <a:r>
            <a:rPr lang="en-US" sz="1200" dirty="0" smtClean="0"/>
            <a:t> </a:t>
          </a:r>
          <a:r>
            <a:rPr lang="en-US" sz="1200" dirty="0" err="1" smtClean="0"/>
            <a:t>demográficas</a:t>
          </a:r>
          <a:endParaRPr lang="en-US" sz="1200" dirty="0" smtClean="0"/>
        </a:p>
        <a:p>
          <a:pPr algn="l"/>
          <a:r>
            <a:rPr lang="en-US" sz="1200" dirty="0" err="1" smtClean="0"/>
            <a:t>Communicão</a:t>
          </a:r>
          <a:r>
            <a:rPr lang="en-US" sz="1200" dirty="0" smtClean="0"/>
            <a:t> </a:t>
          </a:r>
          <a:r>
            <a:rPr lang="en-US" sz="1200" dirty="0" smtClean="0"/>
            <a:t>e </a:t>
          </a:r>
          <a:r>
            <a:rPr lang="en-US" sz="1200" dirty="0" err="1" smtClean="0"/>
            <a:t>educação</a:t>
          </a:r>
          <a:endParaRPr lang="en-US" sz="1200" dirty="0" smtClean="0"/>
        </a:p>
        <a:p>
          <a:pPr algn="l"/>
          <a:endParaRPr lang="fr-FR" sz="1200" dirty="0" smtClean="0"/>
        </a:p>
        <a:p>
          <a:pPr algn="l"/>
          <a:r>
            <a:rPr lang="pt-PT" sz="1400" b="1" dirty="0" smtClean="0">
              <a:solidFill>
                <a:srgbClr val="0070C0"/>
              </a:solidFill>
            </a:rPr>
            <a:t>Para o acesso universal a </a:t>
          </a:r>
          <a:r>
            <a:rPr lang="pt-PT" sz="1400" b="1" dirty="0" err="1" smtClean="0">
              <a:solidFill>
                <a:srgbClr val="0070C0"/>
              </a:solidFill>
            </a:rPr>
            <a:t>saúde</a:t>
          </a:r>
          <a:r>
            <a:rPr lang="pt-PT" sz="1400" b="1" dirty="0" smtClean="0">
              <a:solidFill>
                <a:srgbClr val="0070C0"/>
              </a:solidFill>
            </a:rPr>
            <a:t> </a:t>
          </a:r>
          <a:r>
            <a:rPr lang="pt-PT" sz="1400" b="1" dirty="0" smtClean="0">
              <a:solidFill>
                <a:srgbClr val="0070C0"/>
              </a:solidFill>
            </a:rPr>
            <a:t>reproductiva e sexual, a </a:t>
          </a:r>
          <a:r>
            <a:rPr lang="pt-PT" sz="1400" b="1" dirty="0" err="1" smtClean="0">
              <a:solidFill>
                <a:srgbClr val="0070C0"/>
              </a:solidFill>
            </a:rPr>
            <a:t>redução</a:t>
          </a:r>
          <a:r>
            <a:rPr lang="pt-PT" sz="1400" b="1" dirty="0" smtClean="0">
              <a:solidFill>
                <a:srgbClr val="0070C0"/>
              </a:solidFill>
            </a:rPr>
            <a:t> </a:t>
          </a:r>
          <a:r>
            <a:rPr lang="pt-PT" sz="1400" b="1" dirty="0" smtClean="0">
              <a:solidFill>
                <a:srgbClr val="0070C0"/>
              </a:solidFill>
            </a:rPr>
            <a:t>da mortalidade materna e a aceleraçao do progresso na </a:t>
          </a:r>
          <a:r>
            <a:rPr lang="pt-PT" sz="1400" b="1" dirty="0" err="1" smtClean="0">
              <a:solidFill>
                <a:srgbClr val="0070C0"/>
              </a:solidFill>
            </a:rPr>
            <a:t>implementação</a:t>
          </a:r>
          <a:r>
            <a:rPr lang="pt-PT" sz="1400" b="1" dirty="0" smtClean="0">
              <a:solidFill>
                <a:srgbClr val="0070C0"/>
              </a:solidFill>
            </a:rPr>
            <a:t> </a:t>
          </a:r>
          <a:r>
            <a:rPr lang="pt-PT" sz="1400" b="1" dirty="0" smtClean="0">
              <a:solidFill>
                <a:srgbClr val="0070C0"/>
              </a:solidFill>
            </a:rPr>
            <a:t>dos engagamentos da agenda CIPD, com </a:t>
          </a:r>
          <a:r>
            <a:rPr lang="pt-PT" sz="1400" b="1" dirty="0" smtClean="0">
              <a:solidFill>
                <a:srgbClr val="0070C0"/>
              </a:solidFill>
            </a:rPr>
            <a:t>focalização </a:t>
          </a:r>
          <a:r>
            <a:rPr lang="pt-PT" sz="1400" b="1" dirty="0" smtClean="0">
              <a:solidFill>
                <a:srgbClr val="0070C0"/>
              </a:solidFill>
            </a:rPr>
            <a:t>sobre os jovens / adolescentes e as mulheres</a:t>
          </a:r>
          <a:endParaRPr lang="pt-PT" sz="1400" b="1" dirty="0">
            <a:solidFill>
              <a:srgbClr val="0070C0"/>
            </a:solidFill>
          </a:endParaRPr>
        </a:p>
      </dgm:t>
    </dgm:pt>
    <dgm:pt modelId="{00465669-2C45-4BA4-8063-8D0210085DA4}" type="parTrans" cxnId="{84374C8E-F432-408F-AD55-8EB79DBC8A26}">
      <dgm:prSet/>
      <dgm:spPr/>
      <dgm:t>
        <a:bodyPr/>
        <a:lstStyle/>
        <a:p>
          <a:endParaRPr lang="pt-PT"/>
        </a:p>
      </dgm:t>
    </dgm:pt>
    <dgm:pt modelId="{CC3907C9-1CDC-4D1E-8008-36F67978A084}" type="sibTrans" cxnId="{84374C8E-F432-408F-AD55-8EB79DBC8A26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pt-PT"/>
        </a:p>
      </dgm:t>
    </dgm:pt>
    <dgm:pt modelId="{6CCC0766-3D6F-46BC-AA79-4346557A761B}">
      <dgm:prSet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2000" b="1" dirty="0" smtClean="0">
              <a:solidFill>
                <a:srgbClr val="FFC000"/>
              </a:solidFill>
            </a:rPr>
            <a:t>UNICEF</a:t>
          </a:r>
        </a:p>
        <a:p>
          <a:pPr algn="l" rtl="0"/>
          <a:r>
            <a:rPr lang="pt-PT" sz="1400" b="1" dirty="0" smtClean="0">
              <a:solidFill>
                <a:srgbClr val="FFC000"/>
              </a:solidFill>
            </a:rPr>
            <a:t>Sobrevivência </a:t>
          </a:r>
          <a:r>
            <a:rPr lang="pt-PT" sz="1400" b="1" dirty="0" smtClean="0">
              <a:solidFill>
                <a:srgbClr val="FFC000"/>
              </a:solidFill>
            </a:rPr>
            <a:t>e </a:t>
          </a:r>
          <a:r>
            <a:rPr lang="pt-PT" sz="1400" b="1" dirty="0" err="1" smtClean="0">
              <a:solidFill>
                <a:srgbClr val="FFC000"/>
              </a:solidFill>
            </a:rPr>
            <a:t>desenvolvimento</a:t>
          </a:r>
          <a:r>
            <a:rPr lang="pt-PT" sz="1400" b="1" dirty="0" smtClean="0">
              <a:solidFill>
                <a:srgbClr val="FFC000"/>
              </a:solidFill>
            </a:rPr>
            <a:t> </a:t>
          </a:r>
          <a:r>
            <a:rPr lang="pt-PT" sz="1400" b="1" dirty="0" smtClean="0">
              <a:solidFill>
                <a:srgbClr val="FFC000"/>
              </a:solidFill>
            </a:rPr>
            <a:t>da  </a:t>
          </a:r>
          <a:r>
            <a:rPr lang="pt-PT" sz="1400" b="1" dirty="0" smtClean="0">
              <a:solidFill>
                <a:srgbClr val="FFC000"/>
              </a:solidFill>
            </a:rPr>
            <a:t>pequena infancia)</a:t>
          </a:r>
        </a:p>
        <a:p>
          <a:pPr algn="l" rtl="0"/>
          <a:r>
            <a:rPr lang="pt-PT" sz="1400" b="1" dirty="0" smtClean="0">
              <a:solidFill>
                <a:srgbClr val="FFC000"/>
              </a:solidFill>
            </a:rPr>
            <a:t>Ensino </a:t>
          </a:r>
          <a:r>
            <a:rPr lang="pt-PT" sz="1400" b="1" dirty="0" err="1" smtClean="0">
              <a:solidFill>
                <a:srgbClr val="FFC000"/>
              </a:solidFill>
            </a:rPr>
            <a:t>básico</a:t>
          </a:r>
          <a:r>
            <a:rPr lang="pt-PT" sz="1400" b="1" dirty="0" smtClean="0">
              <a:solidFill>
                <a:srgbClr val="FFC000"/>
              </a:solidFill>
            </a:rPr>
            <a:t> </a:t>
          </a:r>
          <a:r>
            <a:rPr lang="pt-PT" sz="1400" b="1" dirty="0" smtClean="0">
              <a:solidFill>
                <a:srgbClr val="FFC000"/>
              </a:solidFill>
            </a:rPr>
            <a:t>e igualdade de </a:t>
          </a:r>
          <a:r>
            <a:rPr lang="pt-PT" sz="1400" b="1" dirty="0" err="1" smtClean="0">
              <a:solidFill>
                <a:srgbClr val="FFC000"/>
              </a:solidFill>
            </a:rPr>
            <a:t>género</a:t>
          </a:r>
          <a:endParaRPr lang="pt-PT" sz="1400" b="1" dirty="0" smtClean="0">
            <a:solidFill>
              <a:srgbClr val="FFC000"/>
            </a:solidFill>
          </a:endParaRPr>
        </a:p>
        <a:p>
          <a:pPr algn="l" rtl="0"/>
          <a:r>
            <a:rPr lang="pt-PT" sz="1400" b="1" dirty="0" err="1" smtClean="0">
              <a:solidFill>
                <a:srgbClr val="FFC000"/>
              </a:solidFill>
            </a:rPr>
            <a:t>Proteção</a:t>
          </a:r>
          <a:r>
            <a:rPr lang="pt-PT" sz="1400" b="1" dirty="0" smtClean="0">
              <a:solidFill>
                <a:srgbClr val="FFC000"/>
              </a:solidFill>
            </a:rPr>
            <a:t> </a:t>
          </a:r>
          <a:r>
            <a:rPr lang="pt-PT" sz="1400" b="1" dirty="0" smtClean="0">
              <a:solidFill>
                <a:srgbClr val="FFC000"/>
              </a:solidFill>
            </a:rPr>
            <a:t>das crianças e </a:t>
          </a:r>
          <a:r>
            <a:rPr lang="pt-PT" sz="1400" b="1" dirty="0" err="1" smtClean="0">
              <a:solidFill>
                <a:srgbClr val="FFC000"/>
              </a:solidFill>
            </a:rPr>
            <a:t>proteção</a:t>
          </a:r>
          <a:r>
            <a:rPr lang="pt-PT" sz="1400" b="1" dirty="0" smtClean="0">
              <a:solidFill>
                <a:srgbClr val="FFC000"/>
              </a:solidFill>
            </a:rPr>
            <a:t> </a:t>
          </a:r>
          <a:r>
            <a:rPr lang="pt-PT" sz="1400" b="1" dirty="0" smtClean="0">
              <a:solidFill>
                <a:srgbClr val="FFC000"/>
              </a:solidFill>
            </a:rPr>
            <a:t>social (</a:t>
          </a:r>
          <a:r>
            <a:rPr lang="pt-PT" sz="1400" b="1" dirty="0" err="1" smtClean="0">
              <a:solidFill>
                <a:srgbClr val="FFC000"/>
              </a:solidFill>
            </a:rPr>
            <a:t>políticas</a:t>
          </a:r>
          <a:r>
            <a:rPr lang="pt-PT" sz="1400" b="1" dirty="0" smtClean="0">
              <a:solidFill>
                <a:srgbClr val="FFC000"/>
              </a:solidFill>
            </a:rPr>
            <a:t> </a:t>
          </a:r>
          <a:r>
            <a:rPr lang="pt-PT" sz="1400" b="1" dirty="0" smtClean="0">
              <a:solidFill>
                <a:srgbClr val="FFC000"/>
              </a:solidFill>
            </a:rPr>
            <a:t>sociais)</a:t>
          </a:r>
        </a:p>
        <a:p>
          <a:pPr algn="l" rtl="0"/>
          <a:r>
            <a:rPr lang="pt-PT" sz="1400" b="1" dirty="0" smtClean="0">
              <a:solidFill>
                <a:srgbClr val="FFC000"/>
              </a:solidFill>
            </a:rPr>
            <a:t>Saúde/educação / </a:t>
          </a:r>
          <a:r>
            <a:rPr lang="pt-PT" sz="1400" b="1" dirty="0" err="1" smtClean="0">
              <a:solidFill>
                <a:srgbClr val="FFC000"/>
              </a:solidFill>
            </a:rPr>
            <a:t>água</a:t>
          </a:r>
          <a:r>
            <a:rPr lang="pt-PT" sz="1400" b="1" dirty="0" smtClean="0">
              <a:solidFill>
                <a:srgbClr val="FFC000"/>
              </a:solidFill>
            </a:rPr>
            <a:t> </a:t>
          </a:r>
          <a:r>
            <a:rPr lang="pt-PT" sz="1400" b="1" dirty="0" smtClean="0">
              <a:solidFill>
                <a:srgbClr val="FFC000"/>
              </a:solidFill>
            </a:rPr>
            <a:t>e saneamento / </a:t>
          </a:r>
          <a:r>
            <a:rPr lang="pt-PT" sz="1400" b="1" dirty="0" err="1" smtClean="0">
              <a:solidFill>
                <a:srgbClr val="FFC000"/>
              </a:solidFill>
            </a:rPr>
            <a:t>imunização</a:t>
          </a:r>
          <a:r>
            <a:rPr lang="pt-PT" sz="1400" b="1" dirty="0" smtClean="0">
              <a:solidFill>
                <a:srgbClr val="FFC000"/>
              </a:solidFill>
            </a:rPr>
            <a:t> </a:t>
          </a:r>
          <a:r>
            <a:rPr lang="pt-PT" sz="1400" b="1" dirty="0" smtClean="0">
              <a:solidFill>
                <a:srgbClr val="FFC000"/>
              </a:solidFill>
            </a:rPr>
            <a:t>/ </a:t>
          </a:r>
          <a:r>
            <a:rPr lang="pt-PT" sz="1400" b="1" dirty="0" err="1" smtClean="0">
              <a:solidFill>
                <a:srgbClr val="FFC000"/>
              </a:solidFill>
            </a:rPr>
            <a:t>nutrição</a:t>
          </a:r>
          <a:r>
            <a:rPr lang="pt-PT" sz="1400" b="1" dirty="0" smtClean="0">
              <a:solidFill>
                <a:srgbClr val="FFC000"/>
              </a:solidFill>
            </a:rPr>
            <a:t> </a:t>
          </a:r>
          <a:r>
            <a:rPr lang="pt-PT" sz="1400" b="1" dirty="0" smtClean="0">
              <a:solidFill>
                <a:srgbClr val="FFC000"/>
              </a:solidFill>
            </a:rPr>
            <a:t>/ </a:t>
          </a:r>
          <a:r>
            <a:rPr lang="pt-PT" sz="1400" b="1" dirty="0" err="1" smtClean="0">
              <a:solidFill>
                <a:srgbClr val="FFC000"/>
              </a:solidFill>
            </a:rPr>
            <a:t>justiça</a:t>
          </a:r>
          <a:endParaRPr lang="pt-PT" sz="1400" b="1" dirty="0" smtClean="0">
            <a:solidFill>
              <a:srgbClr val="FFC000"/>
            </a:solidFill>
          </a:endParaRPr>
        </a:p>
        <a:p>
          <a:pPr algn="l" rtl="0"/>
          <a:endParaRPr lang="pt-PT" sz="1400" b="1" dirty="0" smtClean="0">
            <a:solidFill>
              <a:srgbClr val="FFC000"/>
            </a:solidFill>
          </a:endParaRPr>
        </a:p>
        <a:p>
          <a:pPr algn="l" rtl="0"/>
          <a:r>
            <a:rPr lang="pt-PT" sz="1400" b="1" dirty="0" smtClean="0">
              <a:solidFill>
                <a:srgbClr val="FFC000"/>
              </a:solidFill>
            </a:rPr>
            <a:t>O desenvolvimento equitativo das crianças como base do desenvolvimento humano</a:t>
          </a:r>
        </a:p>
        <a:p>
          <a:pPr algn="l" rtl="0"/>
          <a:endParaRPr lang="pt-PT" sz="2000" b="1" dirty="0" smtClean="0">
            <a:solidFill>
              <a:srgbClr val="FFC000"/>
            </a:solidFill>
          </a:endParaRPr>
        </a:p>
      </dgm:t>
    </dgm:pt>
    <dgm:pt modelId="{F91FCBE0-BC61-4F6E-B943-DAF60700E62C}" type="parTrans" cxnId="{83F48066-FD06-416D-925B-ED51E6187A52}">
      <dgm:prSet/>
      <dgm:spPr/>
      <dgm:t>
        <a:bodyPr/>
        <a:lstStyle/>
        <a:p>
          <a:endParaRPr lang="pt-PT"/>
        </a:p>
      </dgm:t>
    </dgm:pt>
    <dgm:pt modelId="{F5C59A44-C705-4EB6-A6DE-DC77CFC3A44A}" type="sibTrans" cxnId="{83F48066-FD06-416D-925B-ED51E6187A52}">
      <dgm:prSet/>
      <dgm:spPr/>
      <dgm:t>
        <a:bodyPr/>
        <a:lstStyle/>
        <a:p>
          <a:endParaRPr lang="pt-PT"/>
        </a:p>
      </dgm:t>
    </dgm:pt>
    <dgm:pt modelId="{CCE6C97A-73CC-4724-8AC4-D9263CF19999}" type="pres">
      <dgm:prSet presAssocID="{6A7536FA-91BF-4FB9-BC0C-935BF13B5D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9EA94E-D29C-42C9-8D1C-6F29049C4FB1}" type="pres">
      <dgm:prSet presAssocID="{F53C20E0-F28C-442E-A938-4A87AD989554}" presName="node" presStyleLbl="node1" presStyleIdx="0" presStyleCnt="3" custScaleX="100428" custScaleY="136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B73292-53A2-411F-89C2-496392A4D1CB}" type="pres">
      <dgm:prSet presAssocID="{5C0A9EB3-1133-4E62-9F0B-EA11E3D26F2F}" presName="sibTrans" presStyleLbl="sibTrans2D1" presStyleIdx="0" presStyleCnt="2"/>
      <dgm:spPr>
        <a:prstGeom prst="flowChartDecision">
          <a:avLst/>
        </a:prstGeom>
      </dgm:spPr>
      <dgm:t>
        <a:bodyPr/>
        <a:lstStyle/>
        <a:p>
          <a:endParaRPr lang="en-US"/>
        </a:p>
      </dgm:t>
    </dgm:pt>
    <dgm:pt modelId="{385644BE-1C24-4894-8981-4C80EC249674}" type="pres">
      <dgm:prSet presAssocID="{5C0A9EB3-1133-4E62-9F0B-EA11E3D26F2F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A10AC84D-B153-4885-84B1-1E4187E2A404}" type="pres">
      <dgm:prSet presAssocID="{320D150D-9092-435D-AF88-EE496047E860}" presName="node" presStyleLbl="node1" presStyleIdx="1" presStyleCnt="3" custScaleY="1378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1D35C7-2AA1-4C48-A96A-387A54268032}" type="pres">
      <dgm:prSet presAssocID="{CC3907C9-1CDC-4D1E-8008-36F67978A084}" presName="sibTrans" presStyleLbl="sibTrans2D1" presStyleIdx="1" presStyleCnt="2"/>
      <dgm:spPr>
        <a:prstGeom prst="flowChartDecision">
          <a:avLst/>
        </a:prstGeom>
      </dgm:spPr>
      <dgm:t>
        <a:bodyPr/>
        <a:lstStyle/>
        <a:p>
          <a:endParaRPr lang="en-US"/>
        </a:p>
      </dgm:t>
    </dgm:pt>
    <dgm:pt modelId="{49A73AB0-F9C4-4826-978F-B5878CBF6481}" type="pres">
      <dgm:prSet presAssocID="{CC3907C9-1CDC-4D1E-8008-36F67978A084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400B5982-C093-4662-A01E-8242D0E06773}" type="pres">
      <dgm:prSet presAssocID="{6CCC0766-3D6F-46BC-AA79-4346557A761B}" presName="node" presStyleLbl="node1" presStyleIdx="2" presStyleCnt="3" custScaleY="1353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33A1825-3055-4ACC-96BB-5997B81980D8}" type="presOf" srcId="{5C0A9EB3-1133-4E62-9F0B-EA11E3D26F2F}" destId="{385644BE-1C24-4894-8981-4C80EC249674}" srcOrd="1" destOrd="0" presId="urn:microsoft.com/office/officeart/2005/8/layout/process1"/>
    <dgm:cxn modelId="{AE402D5A-95AF-4C08-82FC-26EE559B02D8}" type="presOf" srcId="{6A7536FA-91BF-4FB9-BC0C-935BF13B5D1F}" destId="{CCE6C97A-73CC-4724-8AC4-D9263CF19999}" srcOrd="0" destOrd="0" presId="urn:microsoft.com/office/officeart/2005/8/layout/process1"/>
    <dgm:cxn modelId="{68667B01-CCD0-48A5-8CC1-7B18047E54E3}" type="presOf" srcId="{CC3907C9-1CDC-4D1E-8008-36F67978A084}" destId="{FD1D35C7-2AA1-4C48-A96A-387A54268032}" srcOrd="0" destOrd="0" presId="urn:microsoft.com/office/officeart/2005/8/layout/process1"/>
    <dgm:cxn modelId="{B053E26E-D680-4572-84C5-26BE9F495136}" type="presOf" srcId="{320D150D-9092-435D-AF88-EE496047E860}" destId="{A10AC84D-B153-4885-84B1-1E4187E2A404}" srcOrd="0" destOrd="0" presId="urn:microsoft.com/office/officeart/2005/8/layout/process1"/>
    <dgm:cxn modelId="{83F48066-FD06-416D-925B-ED51E6187A52}" srcId="{6A7536FA-91BF-4FB9-BC0C-935BF13B5D1F}" destId="{6CCC0766-3D6F-46BC-AA79-4346557A761B}" srcOrd="2" destOrd="0" parTransId="{F91FCBE0-BC61-4F6E-B943-DAF60700E62C}" sibTransId="{F5C59A44-C705-4EB6-A6DE-DC77CFC3A44A}"/>
    <dgm:cxn modelId="{212B66F2-B2EA-45FF-B1E0-AFB7D652622A}" type="presOf" srcId="{F53C20E0-F28C-442E-A938-4A87AD989554}" destId="{419EA94E-D29C-42C9-8D1C-6F29049C4FB1}" srcOrd="0" destOrd="0" presId="urn:microsoft.com/office/officeart/2005/8/layout/process1"/>
    <dgm:cxn modelId="{84374C8E-F432-408F-AD55-8EB79DBC8A26}" srcId="{6A7536FA-91BF-4FB9-BC0C-935BF13B5D1F}" destId="{320D150D-9092-435D-AF88-EE496047E860}" srcOrd="1" destOrd="0" parTransId="{00465669-2C45-4BA4-8063-8D0210085DA4}" sibTransId="{CC3907C9-1CDC-4D1E-8008-36F67978A084}"/>
    <dgm:cxn modelId="{9AA3188B-9362-4BA0-9B2E-5DC803883EBC}" type="presOf" srcId="{CC3907C9-1CDC-4D1E-8008-36F67978A084}" destId="{49A73AB0-F9C4-4826-978F-B5878CBF6481}" srcOrd="1" destOrd="0" presId="urn:microsoft.com/office/officeart/2005/8/layout/process1"/>
    <dgm:cxn modelId="{2AEF34A5-8F7E-495E-8DFE-6D3BAA32E93C}" srcId="{6A7536FA-91BF-4FB9-BC0C-935BF13B5D1F}" destId="{F53C20E0-F28C-442E-A938-4A87AD989554}" srcOrd="0" destOrd="0" parTransId="{24350BBE-3D7F-405C-BB71-7BE9FB3D18AB}" sibTransId="{5C0A9EB3-1133-4E62-9F0B-EA11E3D26F2F}"/>
    <dgm:cxn modelId="{60A80AE7-D4BA-4559-841C-21D9FC5B6AE6}" type="presOf" srcId="{6CCC0766-3D6F-46BC-AA79-4346557A761B}" destId="{400B5982-C093-4662-A01E-8242D0E06773}" srcOrd="0" destOrd="0" presId="urn:microsoft.com/office/officeart/2005/8/layout/process1"/>
    <dgm:cxn modelId="{9581A572-DEEF-40DA-9711-A9B05FAFA713}" type="presOf" srcId="{5C0A9EB3-1133-4E62-9F0B-EA11E3D26F2F}" destId="{DFB73292-53A2-411F-89C2-496392A4D1CB}" srcOrd="0" destOrd="0" presId="urn:microsoft.com/office/officeart/2005/8/layout/process1"/>
    <dgm:cxn modelId="{E9C89315-67B7-4DA3-8996-45DC7080CF42}" type="presParOf" srcId="{CCE6C97A-73CC-4724-8AC4-D9263CF19999}" destId="{419EA94E-D29C-42C9-8D1C-6F29049C4FB1}" srcOrd="0" destOrd="0" presId="urn:microsoft.com/office/officeart/2005/8/layout/process1"/>
    <dgm:cxn modelId="{EA0D79FF-1341-42AD-96BB-2EAE390910BF}" type="presParOf" srcId="{CCE6C97A-73CC-4724-8AC4-D9263CF19999}" destId="{DFB73292-53A2-411F-89C2-496392A4D1CB}" srcOrd="1" destOrd="0" presId="urn:microsoft.com/office/officeart/2005/8/layout/process1"/>
    <dgm:cxn modelId="{97CE9AEC-DB03-4FA7-BE61-12C4E6347281}" type="presParOf" srcId="{DFB73292-53A2-411F-89C2-496392A4D1CB}" destId="{385644BE-1C24-4894-8981-4C80EC249674}" srcOrd="0" destOrd="0" presId="urn:microsoft.com/office/officeart/2005/8/layout/process1"/>
    <dgm:cxn modelId="{92A8B1E5-3A54-469B-91D7-85D1BB29A225}" type="presParOf" srcId="{CCE6C97A-73CC-4724-8AC4-D9263CF19999}" destId="{A10AC84D-B153-4885-84B1-1E4187E2A404}" srcOrd="2" destOrd="0" presId="urn:microsoft.com/office/officeart/2005/8/layout/process1"/>
    <dgm:cxn modelId="{3D08E3AF-AF9B-463A-97C6-D61CF669C70B}" type="presParOf" srcId="{CCE6C97A-73CC-4724-8AC4-D9263CF19999}" destId="{FD1D35C7-2AA1-4C48-A96A-387A54268032}" srcOrd="3" destOrd="0" presId="urn:microsoft.com/office/officeart/2005/8/layout/process1"/>
    <dgm:cxn modelId="{41F0855C-020F-43BB-A96C-6DC8DD1FAB33}" type="presParOf" srcId="{FD1D35C7-2AA1-4C48-A96A-387A54268032}" destId="{49A73AB0-F9C4-4826-978F-B5878CBF6481}" srcOrd="0" destOrd="0" presId="urn:microsoft.com/office/officeart/2005/8/layout/process1"/>
    <dgm:cxn modelId="{8CE36141-5F28-42D6-968D-110F9C729D98}" type="presParOf" srcId="{CCE6C97A-73CC-4724-8AC4-D9263CF19999}" destId="{400B5982-C093-4662-A01E-8242D0E06773}" srcOrd="4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7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7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EB6D7-0CBF-4D49-AD27-03261D1B7991}" type="datetimeFigureOut">
              <a:rPr lang="en-US" smtClean="0"/>
              <a:pPr/>
              <a:t>10/9/2012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79"/>
            <a:ext cx="2889938" cy="4967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9779"/>
            <a:ext cx="2889938" cy="4967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F7E9D-B93A-4FC1-A7DD-BE7CDF7EBDBA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7AA884-5151-4074-9F37-7B0555F66DF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9B1B5-CD13-4229-AFC6-AA44E1AEB6E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B1B5-CD13-4229-AFC6-AA44E1AEB6E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C01F-3345-4BBE-8F6D-4EE9BABDA0BF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84A4A-D558-4B05-81BE-E816BAD0C7DC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812E2-1B4F-40F5-A5DC-5E5E44FE7810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F207-350C-449D-9E5E-894048108BCB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E6DF-611E-4177-A80B-2B722B63B663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DF64-801A-4272-BB7D-70BE34E544C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BE14-3F97-4006-934B-03FC74F664B1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979F-DF14-4226-B4D2-F886CD7E59DE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CDC9B-AB12-41A7-8BDD-652F2382F488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BC548-2309-407D-9350-80C6830CCBDC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6A51B-771D-4F33-9431-38FEFCB94FA7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772400" cy="2667000"/>
          </a:xfrm>
        </p:spPr>
        <p:txBody>
          <a:bodyPr>
            <a:noAutofit/>
          </a:bodyPr>
          <a:lstStyle/>
          <a:p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Sessão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de</a:t>
            </a:r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 Informação/Formação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sobre</a:t>
            </a:r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 a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Implementação</a:t>
            </a:r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 do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Programa</a:t>
            </a:r>
            <a:endParaRPr lang="en-US" sz="4000" b="1" dirty="0">
              <a:solidFill>
                <a:srgbClr val="0070C0"/>
              </a:solidFill>
              <a:latin typeface="Baskerville Old Face" pitchFamily="18" charset="0"/>
              <a:ea typeface="FZShuTi" pitchFamily="2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724400"/>
            <a:ext cx="6400800" cy="762000"/>
          </a:xfrm>
        </p:spPr>
        <p:txBody>
          <a:bodyPr>
            <a:normAutofit/>
          </a:bodyPr>
          <a:lstStyle/>
          <a:p>
            <a:r>
              <a:rPr lang="pt-PT" sz="2400" b="1" dirty="0" smtClean="0">
                <a:solidFill>
                  <a:schemeClr val="accent2">
                    <a:lumMod val="75000"/>
                  </a:schemeClr>
                </a:solidFill>
              </a:rPr>
              <a:t>9 e 10 </a:t>
            </a:r>
            <a:r>
              <a:rPr lang="pt-PT" sz="2400" b="1" dirty="0" err="1" smtClean="0">
                <a:solidFill>
                  <a:schemeClr val="accent2">
                    <a:lumMod val="75000"/>
                  </a:schemeClr>
                </a:solidFill>
              </a:rPr>
              <a:t>de</a:t>
            </a:r>
            <a:r>
              <a:rPr lang="pt-PT" sz="2400" b="1" dirty="0" smtClean="0">
                <a:solidFill>
                  <a:schemeClr val="accent2">
                    <a:lumMod val="75000"/>
                  </a:schemeClr>
                </a:solidFill>
              </a:rPr>
              <a:t> Outubro </a:t>
            </a:r>
            <a:r>
              <a:rPr lang="pt-PT" sz="2400" b="1" dirty="0" err="1" smtClean="0">
                <a:solidFill>
                  <a:schemeClr val="accent2">
                    <a:lumMod val="75000"/>
                  </a:schemeClr>
                </a:solidFill>
              </a:rPr>
              <a:t>de</a:t>
            </a:r>
            <a:r>
              <a:rPr lang="pt-PT" sz="2400" b="1" dirty="0" smtClean="0">
                <a:solidFill>
                  <a:schemeClr val="accent2">
                    <a:lumMod val="75000"/>
                  </a:schemeClr>
                </a:solidFill>
              </a:rPr>
              <a:t> 2012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 descr="UNCV_logo_Horizontal_HiRes_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533400"/>
            <a:ext cx="2652735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ntonio.Pires\AppData\Local\Microsoft\Windows\Temporary Internet Files\Content.Outlook\OXVCFZCT\TheJointOffice_logo_HiRes_PNUD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34743"/>
            <a:ext cx="1600200" cy="1076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600" b="1" dirty="0" smtClean="0">
                <a:solidFill>
                  <a:srgbClr val="FFC000"/>
                </a:solidFill>
              </a:rPr>
              <a:t>Novas </a:t>
            </a:r>
            <a:r>
              <a:rPr lang="fr-FR" sz="3600" b="1" dirty="0" err="1" smtClean="0">
                <a:solidFill>
                  <a:srgbClr val="FFC000"/>
                </a:solidFill>
              </a:rPr>
              <a:t>dificuldades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142999"/>
            <a:ext cx="8229600" cy="4983165"/>
          </a:xfrm>
        </p:spPr>
        <p:txBody>
          <a:bodyPr>
            <a:normAutofit/>
          </a:bodyPr>
          <a:lstStyle/>
          <a:p>
            <a:endParaRPr lang="fr-FR" sz="2400" dirty="0" smtClean="0"/>
          </a:p>
          <a:p>
            <a:endParaRPr lang="fr-FR" sz="2800" dirty="0" smtClean="0"/>
          </a:p>
          <a:p>
            <a:endParaRPr lang="fr-FR" sz="2800" dirty="0" smtClean="0"/>
          </a:p>
        </p:txBody>
      </p:sp>
      <p:sp>
        <p:nvSpPr>
          <p:cNvPr id="7" name="Content Placeholder 5"/>
          <p:cNvSpPr txBox="1">
            <a:spLocks/>
          </p:cNvSpPr>
          <p:nvPr/>
        </p:nvSpPr>
        <p:spPr>
          <a:xfrm>
            <a:off x="609600" y="1295399"/>
            <a:ext cx="8229600" cy="4983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Recursos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regulares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/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recursos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não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regulares</a:t>
            </a:r>
            <a:r>
              <a:rPr lang="en-US" sz="2400" dirty="0" smtClean="0"/>
              <a:t> – </a:t>
            </a:r>
            <a:r>
              <a:rPr lang="en-US" sz="2400" dirty="0" err="1" smtClean="0"/>
              <a:t>aumento</a:t>
            </a:r>
            <a:r>
              <a:rPr lang="en-US" sz="2400" dirty="0" smtClean="0"/>
              <a:t> de 350% do NR – 70% das </a:t>
            </a:r>
            <a:r>
              <a:rPr lang="en-US" sz="2400" dirty="0" err="1" smtClean="0"/>
              <a:t>contribuições</a:t>
            </a:r>
            <a:r>
              <a:rPr lang="en-US" sz="2400" dirty="0" smtClean="0"/>
              <a:t> </a:t>
            </a:r>
            <a:r>
              <a:rPr lang="en-US" sz="2400" dirty="0" err="1" smtClean="0"/>
              <a:t>para</a:t>
            </a:r>
            <a:r>
              <a:rPr lang="en-US" sz="2400" dirty="0" smtClean="0"/>
              <a:t> o </a:t>
            </a:r>
            <a:r>
              <a:rPr lang="en-US" sz="2400" dirty="0" err="1" smtClean="0"/>
              <a:t>desenvolvimento</a:t>
            </a:r>
            <a:endParaRPr lang="en-US" sz="24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err="1" smtClean="0"/>
              <a:t>Implicações</a:t>
            </a:r>
            <a:r>
              <a:rPr lang="en-US" sz="2400" dirty="0" smtClean="0"/>
              <a:t> </a:t>
            </a:r>
            <a:r>
              <a:rPr lang="en-US" sz="2400" dirty="0" err="1" smtClean="0"/>
              <a:t>diversas</a:t>
            </a:r>
            <a:r>
              <a:rPr lang="en-US" sz="2400" dirty="0" smtClean="0"/>
              <a:t>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err="1" smtClean="0"/>
              <a:t>Presença</a:t>
            </a:r>
            <a:r>
              <a:rPr lang="en-US" sz="2400" dirty="0" smtClean="0"/>
              <a:t> </a:t>
            </a:r>
            <a:r>
              <a:rPr lang="en-US" sz="2400" dirty="0" smtClean="0"/>
              <a:t>universal (</a:t>
            </a:r>
            <a:r>
              <a:rPr lang="en-US" sz="2400" dirty="0" err="1" smtClean="0"/>
              <a:t>massa</a:t>
            </a:r>
            <a:r>
              <a:rPr lang="en-US" sz="2400" dirty="0" smtClean="0"/>
              <a:t> </a:t>
            </a:r>
            <a:r>
              <a:rPr lang="en-US" sz="2400" dirty="0" err="1" smtClean="0"/>
              <a:t>crítica</a:t>
            </a:r>
            <a:r>
              <a:rPr lang="en-US" sz="2400" dirty="0" smtClean="0"/>
              <a:t> </a:t>
            </a:r>
            <a:r>
              <a:rPr lang="en-US" sz="2400" dirty="0" smtClean="0"/>
              <a:t>– </a:t>
            </a:r>
            <a:r>
              <a:rPr lang="en-US" sz="2400" dirty="0" err="1" smtClean="0"/>
              <a:t>custos</a:t>
            </a:r>
            <a:r>
              <a:rPr lang="en-US" sz="2400" dirty="0" smtClean="0"/>
              <a:t> de </a:t>
            </a:r>
            <a:r>
              <a:rPr lang="en-US" sz="2400" dirty="0" err="1" smtClean="0"/>
              <a:t>adminstração</a:t>
            </a:r>
            <a:r>
              <a:rPr lang="en-US" sz="2400" dirty="0" smtClean="0"/>
              <a:t>, </a:t>
            </a:r>
            <a:r>
              <a:rPr lang="en-US" sz="2400" dirty="0" smtClean="0"/>
              <a:t>cost recovery) - </a:t>
            </a:r>
            <a:r>
              <a:rPr lang="en-US" sz="2400" dirty="0" err="1" smtClean="0"/>
              <a:t>custos</a:t>
            </a:r>
            <a:r>
              <a:rPr lang="en-US" sz="2400" dirty="0" smtClean="0"/>
              <a:t> de </a:t>
            </a:r>
            <a:r>
              <a:rPr lang="en-US" sz="2400" dirty="0" err="1" smtClean="0"/>
              <a:t>transação</a:t>
            </a:r>
            <a:r>
              <a:rPr lang="en-US" sz="2400" dirty="0" smtClean="0"/>
              <a:t> </a:t>
            </a:r>
            <a:r>
              <a:rPr lang="en-US" sz="2400" dirty="0" smtClean="0"/>
              <a:t>(</a:t>
            </a:r>
            <a:r>
              <a:rPr lang="en-US" sz="2400" dirty="0" err="1" smtClean="0"/>
              <a:t>fragmentado</a:t>
            </a:r>
            <a:r>
              <a:rPr lang="en-US" sz="2400" dirty="0" smtClean="0"/>
              <a:t>) - </a:t>
            </a:r>
            <a:r>
              <a:rPr lang="en-US" sz="2400" dirty="0" err="1" smtClean="0"/>
              <a:t>limitações</a:t>
            </a:r>
            <a:r>
              <a:rPr lang="en-US" sz="2400" dirty="0" smtClean="0"/>
              <a:t> </a:t>
            </a:r>
            <a:r>
              <a:rPr lang="en-US" sz="2400" dirty="0" err="1" smtClean="0"/>
              <a:t>na</a:t>
            </a:r>
            <a:r>
              <a:rPr lang="en-US" sz="2400" dirty="0" smtClean="0"/>
              <a:t> </a:t>
            </a:r>
            <a:r>
              <a:rPr lang="en-US" sz="2400" dirty="0" err="1" smtClean="0"/>
              <a:t>resposta</a:t>
            </a:r>
            <a:r>
              <a:rPr lang="en-US" sz="2400" dirty="0" smtClean="0"/>
              <a:t> </a:t>
            </a:r>
            <a:r>
              <a:rPr lang="en-US" sz="2400" dirty="0" err="1" smtClean="0"/>
              <a:t>às</a:t>
            </a:r>
            <a:r>
              <a:rPr lang="en-US" sz="2400" dirty="0" smtClean="0"/>
              <a:t> </a:t>
            </a:r>
            <a:r>
              <a:rPr lang="en-US" sz="2400" dirty="0" err="1" smtClean="0"/>
              <a:t>prioridades</a:t>
            </a:r>
            <a:r>
              <a:rPr lang="en-US" sz="2400" dirty="0" smtClean="0"/>
              <a:t> </a:t>
            </a:r>
            <a:r>
              <a:rPr lang="en-US" sz="2400" dirty="0" err="1" smtClean="0"/>
              <a:t>nacionais</a:t>
            </a:r>
            <a:r>
              <a:rPr lang="en-US" sz="2400" dirty="0" smtClean="0"/>
              <a:t> – </a:t>
            </a:r>
            <a:r>
              <a:rPr lang="en-US" sz="2400" dirty="0" err="1" smtClean="0"/>
              <a:t>preditabilidade</a:t>
            </a:r>
            <a:r>
              <a:rPr lang="en-US" sz="2400" dirty="0" smtClean="0"/>
              <a:t> </a:t>
            </a:r>
            <a:r>
              <a:rPr lang="en-US" sz="2400" dirty="0" smtClean="0"/>
              <a:t>(exchange rates)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24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24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24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381000"/>
            <a:ext cx="8839200" cy="574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610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66800"/>
            <a:ext cx="8229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3600" b="1" dirty="0" err="1" smtClean="0">
                <a:solidFill>
                  <a:srgbClr val="FFC000"/>
                </a:solidFill>
              </a:rPr>
              <a:t>Predictabilidade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66800"/>
            <a:ext cx="8153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25895"/>
            <a:ext cx="8458200" cy="494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906964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Evolução</a:t>
            </a:r>
            <a:r>
              <a:rPr lang="en-US" sz="2800" dirty="0" smtClean="0"/>
              <a:t> </a:t>
            </a:r>
            <a:r>
              <a:rPr lang="en-US" sz="2800" dirty="0" err="1" smtClean="0"/>
              <a:t>positiva</a:t>
            </a:r>
            <a:r>
              <a:rPr lang="en-US" sz="2800" dirty="0" smtClean="0"/>
              <a:t> das </a:t>
            </a:r>
            <a:r>
              <a:rPr lang="en-US" sz="2800" dirty="0" smtClean="0"/>
              <a:t>alocações </a:t>
            </a:r>
            <a:r>
              <a:rPr lang="en-US" sz="2800" dirty="0" smtClean="0"/>
              <a:t>2000-2010, </a:t>
            </a:r>
            <a:r>
              <a:rPr lang="en-US" sz="2800" dirty="0" err="1" smtClean="0"/>
              <a:t>incluindo</a:t>
            </a:r>
            <a:r>
              <a:rPr lang="en-US" sz="2800" dirty="0" smtClean="0"/>
              <a:t> </a:t>
            </a:r>
            <a:r>
              <a:rPr lang="en-US" sz="2800" dirty="0" err="1" smtClean="0"/>
              <a:t>recursos</a:t>
            </a:r>
            <a:r>
              <a:rPr lang="en-US" sz="2800" dirty="0" smtClean="0"/>
              <a:t> </a:t>
            </a:r>
            <a:r>
              <a:rPr lang="en-US" sz="2800" dirty="0" err="1" smtClean="0"/>
              <a:t>regulares</a:t>
            </a:r>
            <a:r>
              <a:rPr lang="en-US" sz="2800" dirty="0" smtClean="0"/>
              <a:t> (</a:t>
            </a:r>
            <a:r>
              <a:rPr lang="en-US" sz="2800" dirty="0" err="1" smtClean="0"/>
              <a:t>massa</a:t>
            </a:r>
            <a:r>
              <a:rPr lang="en-US" sz="2800" dirty="0" smtClean="0"/>
              <a:t> </a:t>
            </a:r>
            <a:r>
              <a:rPr lang="en-US" sz="2800" dirty="0" err="1" smtClean="0"/>
              <a:t>crítica</a:t>
            </a:r>
            <a:r>
              <a:rPr lang="en-US" sz="2800" dirty="0" smtClean="0"/>
              <a:t> </a:t>
            </a:r>
            <a:r>
              <a:rPr lang="en-US" sz="2800" dirty="0" smtClean="0"/>
              <a:t>UNFPA, UNICEF)</a:t>
            </a:r>
          </a:p>
          <a:p>
            <a:r>
              <a:rPr lang="en-US" sz="2800" dirty="0" err="1" smtClean="0"/>
              <a:t>Mais</a:t>
            </a:r>
            <a:r>
              <a:rPr lang="en-US" sz="2800" dirty="0" smtClean="0"/>
              <a:t> de USD 10 </a:t>
            </a:r>
            <a:r>
              <a:rPr lang="en-US" sz="2800" dirty="0" err="1" smtClean="0"/>
              <a:t>milhões</a:t>
            </a:r>
            <a:r>
              <a:rPr lang="en-US" sz="2800" dirty="0" smtClean="0"/>
              <a:t> </a:t>
            </a:r>
            <a:r>
              <a:rPr lang="en-US" sz="2800" dirty="0" smtClean="0"/>
              <a:t>dos USD14-16 </a:t>
            </a:r>
            <a:r>
              <a:rPr lang="en-US" sz="2800" dirty="0" err="1" smtClean="0"/>
              <a:t>milhões</a:t>
            </a:r>
            <a:r>
              <a:rPr lang="en-US" sz="2800" dirty="0" smtClean="0"/>
              <a:t> </a:t>
            </a:r>
            <a:r>
              <a:rPr lang="en-US" sz="2800" dirty="0" smtClean="0"/>
              <a:t>do SNU no </a:t>
            </a:r>
            <a:r>
              <a:rPr lang="en-US" sz="2800" dirty="0" err="1" smtClean="0"/>
              <a:t>pais</a:t>
            </a:r>
            <a:r>
              <a:rPr lang="en-US" sz="2800" dirty="0" smtClean="0"/>
              <a:t> (2010-2011)</a:t>
            </a:r>
          </a:p>
          <a:p>
            <a:r>
              <a:rPr lang="en-US" sz="2800" dirty="0" err="1" smtClean="0"/>
              <a:t>Aumento</a:t>
            </a:r>
            <a:r>
              <a:rPr lang="en-US" sz="2800" dirty="0" smtClean="0"/>
              <a:t> </a:t>
            </a:r>
            <a:r>
              <a:rPr lang="en-US" sz="2800" dirty="0" err="1" smtClean="0"/>
              <a:t>muito</a:t>
            </a:r>
            <a:r>
              <a:rPr lang="en-US" sz="2800" dirty="0" smtClean="0"/>
              <a:t> </a:t>
            </a:r>
            <a:r>
              <a:rPr lang="en-US" sz="2800" dirty="0" err="1" smtClean="0"/>
              <a:t>importante</a:t>
            </a:r>
            <a:r>
              <a:rPr lang="en-US" sz="2800" dirty="0" smtClean="0"/>
              <a:t> NR (GEF, One Fund) </a:t>
            </a:r>
          </a:p>
          <a:p>
            <a:r>
              <a:rPr lang="en-US" sz="2800" dirty="0" err="1" smtClean="0"/>
              <a:t>Natureza</a:t>
            </a:r>
            <a:r>
              <a:rPr lang="en-US" sz="2800" dirty="0" smtClean="0"/>
              <a:t> do </a:t>
            </a:r>
            <a:r>
              <a:rPr lang="en-US" sz="2800" dirty="0" err="1" smtClean="0"/>
              <a:t>apoio</a:t>
            </a:r>
            <a:r>
              <a:rPr lang="en-US" sz="2800" dirty="0" smtClean="0"/>
              <a:t> </a:t>
            </a:r>
            <a:r>
              <a:rPr lang="en-US" sz="2800" dirty="0" err="1" smtClean="0"/>
              <a:t>vai</a:t>
            </a:r>
            <a:r>
              <a:rPr lang="en-US" sz="2800" dirty="0" smtClean="0"/>
              <a:t> </a:t>
            </a:r>
            <a:r>
              <a:rPr lang="en-US" sz="2800" dirty="0" err="1" smtClean="0"/>
              <a:t>mudando</a:t>
            </a:r>
            <a:r>
              <a:rPr lang="en-US" sz="2800" dirty="0" smtClean="0"/>
              <a:t> (upstream, </a:t>
            </a:r>
            <a:r>
              <a:rPr lang="en-US" sz="2800" dirty="0" err="1" smtClean="0"/>
              <a:t>acompanhamento</a:t>
            </a:r>
            <a:r>
              <a:rPr lang="en-US" sz="2800" dirty="0" smtClean="0"/>
              <a:t> e </a:t>
            </a:r>
            <a:r>
              <a:rPr lang="en-US" sz="2800" dirty="0" err="1" smtClean="0"/>
              <a:t>assistência</a:t>
            </a:r>
            <a:r>
              <a:rPr lang="en-US" sz="2800" dirty="0" smtClean="0"/>
              <a:t> </a:t>
            </a:r>
            <a:r>
              <a:rPr lang="en-US" sz="2800" dirty="0" err="1" smtClean="0"/>
              <a:t>técnica</a:t>
            </a:r>
            <a:r>
              <a:rPr lang="en-US" sz="2800" dirty="0" smtClean="0"/>
              <a:t>)</a:t>
            </a:r>
          </a:p>
          <a:p>
            <a:r>
              <a:rPr lang="en-US" sz="2800" dirty="0" err="1" smtClean="0"/>
              <a:t>Acompanhamento</a:t>
            </a:r>
            <a:r>
              <a:rPr lang="en-US" sz="2800" dirty="0" smtClean="0"/>
              <a:t> dos </a:t>
            </a:r>
            <a:r>
              <a:rPr lang="en-US" sz="2800" dirty="0" err="1" smtClean="0"/>
              <a:t>resultados</a:t>
            </a:r>
            <a:r>
              <a:rPr lang="en-US" sz="2800" dirty="0" smtClean="0"/>
              <a:t> </a:t>
            </a:r>
            <a:r>
              <a:rPr lang="en-US" sz="2800" dirty="0" err="1" smtClean="0"/>
              <a:t>para</a:t>
            </a:r>
            <a:r>
              <a:rPr lang="en-US" sz="2800" dirty="0" smtClean="0"/>
              <a:t> </a:t>
            </a:r>
            <a:r>
              <a:rPr lang="en-US" sz="2800" dirty="0" err="1" smtClean="0"/>
              <a:t>discussão</a:t>
            </a:r>
            <a:endParaRPr lang="en-US" sz="2800" dirty="0" smtClean="0"/>
          </a:p>
          <a:p>
            <a:r>
              <a:rPr lang="en-US" sz="2800" dirty="0" err="1" smtClean="0"/>
              <a:t>Preditabilidade</a:t>
            </a:r>
            <a:r>
              <a:rPr lang="en-US" sz="2800" dirty="0" smtClean="0"/>
              <a:t> </a:t>
            </a:r>
            <a:r>
              <a:rPr lang="en-US" sz="2800" dirty="0" smtClean="0"/>
              <a:t>dos </a:t>
            </a:r>
            <a:r>
              <a:rPr lang="en-US" sz="2800" dirty="0" err="1" smtClean="0"/>
              <a:t>recursos</a:t>
            </a:r>
            <a:endParaRPr lang="en-US" sz="2800" dirty="0" smtClean="0"/>
          </a:p>
          <a:p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O </a:t>
            </a:r>
            <a:r>
              <a:rPr lang="en-US" sz="3600" b="1" dirty="0" err="1" smtClean="0">
                <a:solidFill>
                  <a:srgbClr val="FFC000"/>
                </a:solidFill>
              </a:rPr>
              <a:t>que</a:t>
            </a:r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</a:rPr>
              <a:t>significa</a:t>
            </a:r>
            <a:r>
              <a:rPr lang="en-US" sz="3600" b="1" dirty="0" smtClean="0">
                <a:solidFill>
                  <a:srgbClr val="FFC000"/>
                </a:solidFill>
              </a:rPr>
              <a:t> </a:t>
            </a:r>
            <a:r>
              <a:rPr lang="en-US" sz="3600" b="1" dirty="0" err="1" smtClean="0">
                <a:solidFill>
                  <a:srgbClr val="FFC000"/>
                </a:solidFill>
              </a:rPr>
              <a:t>para</a:t>
            </a:r>
            <a:r>
              <a:rPr lang="en-US" sz="3600" b="1" dirty="0" smtClean="0">
                <a:solidFill>
                  <a:srgbClr val="FFC000"/>
                </a:solidFill>
              </a:rPr>
              <a:t> Cabo Verde</a:t>
            </a:r>
            <a:endParaRPr lang="en-US" sz="3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1430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sz="4000" dirty="0" smtClean="0"/>
          </a:p>
          <a:p>
            <a:pPr algn="ctr">
              <a:buNone/>
            </a:pPr>
            <a:endParaRPr lang="en-US" sz="4000" smtClean="0"/>
          </a:p>
          <a:p>
            <a:pPr algn="ctr">
              <a:buNone/>
            </a:pPr>
            <a:r>
              <a:rPr lang="en-US" sz="4000" smtClean="0"/>
              <a:t>Muito</a:t>
            </a:r>
            <a:r>
              <a:rPr lang="en-US" sz="4000" dirty="0" smtClean="0"/>
              <a:t> </a:t>
            </a:r>
            <a:r>
              <a:rPr lang="en-US" sz="4000" dirty="0" err="1" smtClean="0"/>
              <a:t>Obrigada</a:t>
            </a:r>
            <a:endParaRPr lang="en-US" sz="4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600" b="1" dirty="0" smtClean="0">
                <a:solidFill>
                  <a:srgbClr val="FFC000"/>
                </a:solidFill>
              </a:rPr>
              <a:t>O plano da </a:t>
            </a:r>
            <a:r>
              <a:rPr lang="fr-FR" sz="3600" b="1" dirty="0" err="1" smtClean="0">
                <a:solidFill>
                  <a:srgbClr val="FFC000"/>
                </a:solidFill>
              </a:rPr>
              <a:t>sessao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 </a:t>
            </a:r>
            <a:r>
              <a:rPr lang="fr-FR" dirty="0" err="1" smtClean="0"/>
              <a:t>E</a:t>
            </a:r>
            <a:r>
              <a:rPr lang="fr-FR" dirty="0" err="1" smtClean="0"/>
              <a:t>scritório</a:t>
            </a:r>
            <a:r>
              <a:rPr lang="fr-FR" dirty="0" smtClean="0"/>
              <a:t> </a:t>
            </a:r>
            <a:r>
              <a:rPr lang="fr-FR" dirty="0" err="1" smtClean="0"/>
              <a:t>Comun</a:t>
            </a:r>
            <a:r>
              <a:rPr lang="fr-FR" dirty="0" smtClean="0"/>
              <a:t>: quem </a:t>
            </a:r>
            <a:r>
              <a:rPr lang="fr-FR" dirty="0" err="1" smtClean="0"/>
              <a:t>somos</a:t>
            </a:r>
            <a:r>
              <a:rPr lang="fr-FR" dirty="0" smtClean="0"/>
              <a:t>?</a:t>
            </a:r>
            <a:endParaRPr lang="fr-FR" dirty="0" smtClean="0"/>
          </a:p>
          <a:p>
            <a:r>
              <a:rPr lang="fr-FR" dirty="0" smtClean="0"/>
              <a:t>Os </a:t>
            </a:r>
            <a:r>
              <a:rPr lang="fr-FR" dirty="0" err="1" smtClean="0"/>
              <a:t>processos</a:t>
            </a:r>
            <a:r>
              <a:rPr lang="fr-FR" dirty="0" smtClean="0"/>
              <a:t> da reforma </a:t>
            </a:r>
            <a:r>
              <a:rPr lang="fr-FR" dirty="0" err="1" smtClean="0"/>
              <a:t>das</a:t>
            </a:r>
            <a:r>
              <a:rPr lang="fr-FR" dirty="0" smtClean="0"/>
              <a:t> </a:t>
            </a:r>
            <a:r>
              <a:rPr lang="fr-FR" dirty="0" err="1" smtClean="0"/>
              <a:t>Nações</a:t>
            </a:r>
            <a:r>
              <a:rPr lang="fr-FR" dirty="0" smtClean="0"/>
              <a:t> </a:t>
            </a:r>
            <a:r>
              <a:rPr lang="fr-FR" dirty="0" err="1" smtClean="0"/>
              <a:t>Unidas</a:t>
            </a:r>
            <a:r>
              <a:rPr lang="fr-FR" dirty="0" smtClean="0"/>
              <a:t> </a:t>
            </a:r>
            <a:r>
              <a:rPr lang="fr-FR" dirty="0" smtClean="0"/>
              <a:t>e a sua </a:t>
            </a:r>
            <a:r>
              <a:rPr lang="fr-FR" dirty="0" err="1" smtClean="0"/>
              <a:t>materialização</a:t>
            </a:r>
            <a:r>
              <a:rPr lang="fr-FR" dirty="0" smtClean="0"/>
              <a:t> </a:t>
            </a:r>
            <a:r>
              <a:rPr lang="fr-FR" dirty="0" err="1" smtClean="0"/>
              <a:t>em</a:t>
            </a:r>
            <a:r>
              <a:rPr lang="fr-FR" dirty="0" smtClean="0"/>
              <a:t> Cabo Verde</a:t>
            </a:r>
          </a:p>
          <a:p>
            <a:r>
              <a:rPr lang="fr-FR" dirty="0" smtClean="0"/>
              <a:t>A </a:t>
            </a:r>
            <a:r>
              <a:rPr lang="fr-FR" dirty="0" err="1" smtClean="0"/>
              <a:t>evolução</a:t>
            </a:r>
            <a:r>
              <a:rPr lang="fr-FR" dirty="0" smtClean="0"/>
              <a:t> </a:t>
            </a:r>
            <a:r>
              <a:rPr lang="fr-FR" dirty="0" smtClean="0"/>
              <a:t>global dos </a:t>
            </a:r>
            <a:r>
              <a:rPr lang="fr-FR" dirty="0" err="1" smtClean="0"/>
              <a:t>recursos</a:t>
            </a:r>
            <a:endParaRPr lang="fr-FR" dirty="0" smtClean="0"/>
          </a:p>
          <a:p>
            <a:endParaRPr lang="fr-FR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483076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fr-FR" b="1" u="sng" dirty="0" smtClean="0"/>
          </a:p>
          <a:p>
            <a:r>
              <a:rPr lang="fr-FR" dirty="0" smtClean="0"/>
              <a:t>O Programma </a:t>
            </a:r>
            <a:r>
              <a:rPr lang="fr-FR" dirty="0" err="1" smtClean="0"/>
              <a:t>das</a:t>
            </a:r>
            <a:r>
              <a:rPr lang="fr-FR" dirty="0" smtClean="0"/>
              <a:t> </a:t>
            </a:r>
            <a:r>
              <a:rPr lang="fr-FR" dirty="0" err="1" smtClean="0"/>
              <a:t>Nações</a:t>
            </a:r>
            <a:r>
              <a:rPr lang="fr-FR" dirty="0" smtClean="0"/>
              <a:t> </a:t>
            </a:r>
            <a:r>
              <a:rPr lang="fr-FR" dirty="0" err="1" smtClean="0"/>
              <a:t>Unidas</a:t>
            </a:r>
            <a:r>
              <a:rPr lang="fr-FR" dirty="0" smtClean="0"/>
              <a:t> para o </a:t>
            </a:r>
            <a:r>
              <a:rPr lang="fr-FR" dirty="0" err="1" smtClean="0"/>
              <a:t>Desenvolvimento</a:t>
            </a:r>
            <a:r>
              <a:rPr lang="fr-FR" dirty="0" smtClean="0"/>
              <a:t> (PNUD)</a:t>
            </a:r>
          </a:p>
          <a:p>
            <a:r>
              <a:rPr lang="fr-FR" dirty="0" smtClean="0"/>
              <a:t>O </a:t>
            </a:r>
            <a:r>
              <a:rPr lang="fr-FR" dirty="0" err="1" smtClean="0"/>
              <a:t>Fundo</a:t>
            </a:r>
            <a:r>
              <a:rPr lang="fr-FR" dirty="0" smtClean="0"/>
              <a:t> </a:t>
            </a:r>
            <a:r>
              <a:rPr lang="fr-FR" dirty="0" err="1" smtClean="0"/>
              <a:t>das</a:t>
            </a:r>
            <a:r>
              <a:rPr lang="fr-FR" dirty="0" smtClean="0"/>
              <a:t> </a:t>
            </a:r>
            <a:r>
              <a:rPr lang="fr-FR" dirty="0" err="1" smtClean="0"/>
              <a:t>Nações</a:t>
            </a:r>
            <a:r>
              <a:rPr lang="fr-FR" dirty="0" smtClean="0"/>
              <a:t> </a:t>
            </a:r>
            <a:r>
              <a:rPr lang="fr-FR" dirty="0" err="1" smtClean="0"/>
              <a:t>Unidas</a:t>
            </a:r>
            <a:r>
              <a:rPr lang="fr-FR" dirty="0" smtClean="0"/>
              <a:t> para </a:t>
            </a:r>
            <a:r>
              <a:rPr lang="fr-FR" dirty="0" err="1" smtClean="0"/>
              <a:t>População</a:t>
            </a:r>
            <a:r>
              <a:rPr lang="fr-FR" dirty="0" smtClean="0"/>
              <a:t> </a:t>
            </a:r>
            <a:r>
              <a:rPr lang="fr-FR" dirty="0" smtClean="0"/>
              <a:t>(UNFPA)</a:t>
            </a:r>
          </a:p>
          <a:p>
            <a:r>
              <a:rPr lang="fr-FR" dirty="0" smtClean="0"/>
              <a:t>O </a:t>
            </a:r>
            <a:r>
              <a:rPr lang="fr-FR" dirty="0" err="1" smtClean="0"/>
              <a:t>Fundo</a:t>
            </a:r>
            <a:r>
              <a:rPr lang="fr-FR" dirty="0" smtClean="0"/>
              <a:t> </a:t>
            </a:r>
            <a:r>
              <a:rPr lang="fr-FR" dirty="0" err="1" smtClean="0"/>
              <a:t>das</a:t>
            </a:r>
            <a:r>
              <a:rPr lang="fr-FR" dirty="0" smtClean="0"/>
              <a:t> </a:t>
            </a:r>
            <a:r>
              <a:rPr lang="fr-FR" dirty="0" err="1" smtClean="0"/>
              <a:t>Naç</a:t>
            </a:r>
            <a:r>
              <a:rPr lang="fr-FR" dirty="0" err="1" smtClean="0"/>
              <a:t>õ</a:t>
            </a:r>
            <a:r>
              <a:rPr lang="fr-FR" dirty="0" err="1" smtClean="0"/>
              <a:t>es</a:t>
            </a:r>
            <a:r>
              <a:rPr lang="fr-FR" dirty="0" smtClean="0"/>
              <a:t> </a:t>
            </a:r>
            <a:r>
              <a:rPr lang="fr-FR" dirty="0" err="1" smtClean="0"/>
              <a:t>Unidas</a:t>
            </a:r>
            <a:r>
              <a:rPr lang="fr-FR" dirty="0" smtClean="0"/>
              <a:t> para a </a:t>
            </a:r>
            <a:r>
              <a:rPr lang="fr-FR" dirty="0" err="1" smtClean="0"/>
              <a:t>Infância</a:t>
            </a:r>
            <a:r>
              <a:rPr lang="fr-FR" dirty="0" smtClean="0"/>
              <a:t> </a:t>
            </a:r>
            <a:r>
              <a:rPr lang="fr-FR" dirty="0" smtClean="0"/>
              <a:t>(UNICEF)</a:t>
            </a:r>
          </a:p>
          <a:p>
            <a:pPr>
              <a:buNone/>
            </a:pPr>
            <a:endParaRPr lang="fr-FR" dirty="0" smtClean="0"/>
          </a:p>
          <a:p>
            <a:pPr algn="ctr">
              <a:buNone/>
            </a:pPr>
            <a:r>
              <a:rPr lang="fr-FR" sz="2800" b="1" u="sng" dirty="0" smtClean="0"/>
              <a:t>Entre as 10 </a:t>
            </a:r>
            <a:r>
              <a:rPr lang="fr-FR" sz="2800" b="1" u="sng" dirty="0" err="1" smtClean="0"/>
              <a:t>maiores</a:t>
            </a:r>
            <a:r>
              <a:rPr lang="fr-FR" sz="2800" b="1" u="sng" dirty="0" smtClean="0"/>
              <a:t> (86% </a:t>
            </a:r>
            <a:r>
              <a:rPr lang="fr-FR" sz="2800" b="1" u="sng" dirty="0" err="1" smtClean="0"/>
              <a:t>das</a:t>
            </a:r>
            <a:r>
              <a:rPr lang="fr-FR" sz="2800" b="1" u="sng" dirty="0" smtClean="0"/>
              <a:t> </a:t>
            </a:r>
            <a:r>
              <a:rPr lang="fr-FR" sz="2800" b="1" u="sng" dirty="0" err="1" smtClean="0"/>
              <a:t>contribuções</a:t>
            </a:r>
            <a:r>
              <a:rPr lang="fr-FR" sz="2800" b="1" u="sng" dirty="0" smtClean="0"/>
              <a:t> </a:t>
            </a:r>
            <a:r>
              <a:rPr lang="fr-FR" sz="2800" b="1" u="sng" dirty="0" err="1" smtClean="0"/>
              <a:t>financeiras</a:t>
            </a:r>
            <a:r>
              <a:rPr lang="fr-FR" sz="2800" b="1" u="sng" dirty="0" smtClean="0"/>
              <a:t>) </a:t>
            </a:r>
            <a:r>
              <a:rPr lang="fr-FR" sz="2800" b="1" u="sng" dirty="0" err="1" smtClean="0"/>
              <a:t>com</a:t>
            </a:r>
            <a:r>
              <a:rPr lang="fr-FR" sz="2800" b="1" u="sng" dirty="0" smtClean="0"/>
              <a:t> o PNUD e o UNICEF entre </a:t>
            </a:r>
            <a:r>
              <a:rPr lang="fr-FR" sz="2800" b="1" u="sng" dirty="0" smtClean="0"/>
              <a:t>os </a:t>
            </a:r>
            <a:r>
              <a:rPr lang="fr-FR" sz="2800" b="1" u="sng" dirty="0" smtClean="0"/>
              <a:t>3 </a:t>
            </a:r>
            <a:r>
              <a:rPr lang="fr-FR" sz="2800" b="1" u="sng" dirty="0" err="1" smtClean="0"/>
              <a:t>maiores</a:t>
            </a:r>
            <a:r>
              <a:rPr lang="fr-FR" sz="2800" b="1" u="sng" dirty="0" smtClean="0"/>
              <a:t> (55% </a:t>
            </a:r>
            <a:r>
              <a:rPr lang="fr-FR" sz="2800" b="1" u="sng" dirty="0" err="1" smtClean="0"/>
              <a:t>das</a:t>
            </a:r>
            <a:r>
              <a:rPr lang="fr-FR" sz="2800" b="1" u="sng" dirty="0" smtClean="0"/>
              <a:t> </a:t>
            </a:r>
            <a:r>
              <a:rPr lang="fr-FR" sz="2800" b="1" u="sng" dirty="0" err="1" smtClean="0"/>
              <a:t>contribuções</a:t>
            </a:r>
            <a:r>
              <a:rPr lang="fr-FR" sz="2800" b="1" u="sng" dirty="0" smtClean="0"/>
              <a:t>) </a:t>
            </a:r>
            <a:r>
              <a:rPr lang="fr-FR" sz="2800" b="1" u="sng" dirty="0" err="1" smtClean="0"/>
              <a:t>com</a:t>
            </a:r>
            <a:r>
              <a:rPr lang="fr-FR" sz="2800" b="1" u="sng" dirty="0" smtClean="0"/>
              <a:t> mais </a:t>
            </a:r>
            <a:r>
              <a:rPr lang="fr-FR" sz="2800" b="1" u="sng" dirty="0" err="1" smtClean="0"/>
              <a:t>presença</a:t>
            </a:r>
            <a:r>
              <a:rPr lang="fr-FR" sz="2800" b="1" u="sng" dirty="0" smtClean="0"/>
              <a:t> </a:t>
            </a:r>
            <a:r>
              <a:rPr lang="fr-FR" sz="2800" b="1" u="sng" dirty="0" smtClean="0"/>
              <a:t>no </a:t>
            </a:r>
            <a:r>
              <a:rPr lang="fr-FR" sz="2800" b="1" u="sng" dirty="0" err="1" smtClean="0"/>
              <a:t>terreno</a:t>
            </a:r>
            <a:endParaRPr lang="fr-FR" sz="2800" b="1" u="sng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86836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Tres</a:t>
            </a: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(3) </a:t>
            </a:r>
            <a:r>
              <a:rPr kumimoji="0" lang="fr-FR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Instituçoes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6" name="Content Placeholder 6"/>
          <p:cNvGraphicFramePr>
            <a:graphicFrameLocks/>
          </p:cNvGraphicFramePr>
          <p:nvPr/>
        </p:nvGraphicFramePr>
        <p:xfrm>
          <a:off x="457200" y="838200"/>
          <a:ext cx="8229600" cy="5181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1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33400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algn="ctr">
              <a:buNone/>
            </a:pPr>
            <a:r>
              <a:rPr lang="fr-FR" sz="3600" b="1" dirty="0" smtClean="0">
                <a:solidFill>
                  <a:srgbClr val="FFC000"/>
                </a:solidFill>
              </a:rPr>
              <a:t>Um </a:t>
            </a:r>
            <a:r>
              <a:rPr lang="fr-FR" sz="3600" b="1" dirty="0" err="1" smtClean="0">
                <a:solidFill>
                  <a:srgbClr val="FFC000"/>
                </a:solidFill>
              </a:rPr>
              <a:t>spectro</a:t>
            </a:r>
            <a:r>
              <a:rPr lang="fr-FR" sz="3600" b="1" dirty="0" smtClean="0">
                <a:solidFill>
                  <a:srgbClr val="FFC000"/>
                </a:solidFill>
              </a:rPr>
              <a:t> </a:t>
            </a:r>
            <a:r>
              <a:rPr lang="fr-FR" sz="3600" b="1" dirty="0" err="1" smtClean="0">
                <a:solidFill>
                  <a:srgbClr val="FFC000"/>
                </a:solidFill>
              </a:rPr>
              <a:t>programatico</a:t>
            </a:r>
            <a:r>
              <a:rPr lang="fr-FR" sz="3600" b="1" dirty="0" smtClean="0">
                <a:solidFill>
                  <a:srgbClr val="FFC000"/>
                </a:solidFill>
              </a:rPr>
              <a:t> </a:t>
            </a:r>
            <a:r>
              <a:rPr lang="fr-FR" sz="3600" b="1" dirty="0" err="1" smtClean="0">
                <a:solidFill>
                  <a:srgbClr val="FFC000"/>
                </a:solidFill>
              </a:rPr>
              <a:t>muito</a:t>
            </a:r>
            <a:r>
              <a:rPr lang="fr-FR" sz="3600" b="1" dirty="0" smtClean="0">
                <a:solidFill>
                  <a:srgbClr val="FFC000"/>
                </a:solidFill>
              </a:rPr>
              <a:t> largo</a:t>
            </a:r>
            <a:endParaRPr lang="en-US" sz="3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600" b="1" u="sng" dirty="0" err="1" smtClean="0">
                <a:solidFill>
                  <a:srgbClr val="FFC000"/>
                </a:solidFill>
              </a:rPr>
              <a:t>Uma</a:t>
            </a:r>
            <a:r>
              <a:rPr lang="fr-FR" sz="3600" b="1" u="sng" dirty="0" smtClean="0">
                <a:solidFill>
                  <a:srgbClr val="FFC000"/>
                </a:solidFill>
              </a:rPr>
              <a:t> </a:t>
            </a:r>
            <a:r>
              <a:rPr lang="fr-FR" sz="3600" b="1" u="sng" dirty="0" err="1" smtClean="0">
                <a:solidFill>
                  <a:srgbClr val="FFC000"/>
                </a:solidFill>
              </a:rPr>
              <a:t>plataforma</a:t>
            </a:r>
            <a:r>
              <a:rPr lang="fr-FR" sz="3600" b="1" u="sng" dirty="0" smtClean="0">
                <a:solidFill>
                  <a:srgbClr val="FFC000"/>
                </a:solidFill>
              </a:rPr>
              <a:t> </a:t>
            </a:r>
            <a:r>
              <a:rPr lang="fr-FR" sz="3600" b="1" u="sng" dirty="0" err="1" smtClean="0">
                <a:solidFill>
                  <a:srgbClr val="FFC000"/>
                </a:solidFill>
              </a:rPr>
              <a:t>administrativa</a:t>
            </a:r>
            <a:r>
              <a:rPr lang="fr-FR" sz="3600" b="1" u="sng" dirty="0" smtClean="0">
                <a:solidFill>
                  <a:srgbClr val="FFC000"/>
                </a:solidFill>
              </a:rPr>
              <a:t> </a:t>
            </a:r>
            <a:r>
              <a:rPr lang="fr-FR" sz="3600" b="1" u="sng" dirty="0" err="1" smtClean="0">
                <a:solidFill>
                  <a:srgbClr val="FFC000"/>
                </a:solidFill>
              </a:rPr>
              <a:t>unica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fr-FR" dirty="0" smtClean="0"/>
          </a:p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1219201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Um </a:t>
            </a:r>
            <a:r>
              <a:rPr kumimoji="0" lang="fr-F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único</a:t>
            </a: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representante</a:t>
            </a: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fr-F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uma</a:t>
            </a: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unica</a:t>
            </a: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equipa</a:t>
            </a: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técnica</a:t>
            </a:r>
            <a:endParaRPr kumimoji="0" lang="fr-F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3200" dirty="0" smtClean="0"/>
              <a:t>Um </a:t>
            </a:r>
            <a:r>
              <a:rPr lang="fr-FR" sz="3200" dirty="0" err="1" smtClean="0"/>
              <a:t>ú</a:t>
            </a:r>
            <a:r>
              <a:rPr lang="fr-FR" sz="3200" dirty="0" err="1" smtClean="0"/>
              <a:t>nico</a:t>
            </a:r>
            <a:r>
              <a:rPr lang="fr-FR" sz="3200" dirty="0" smtClean="0"/>
              <a:t> </a:t>
            </a:r>
            <a:r>
              <a:rPr lang="fr-FR" sz="3200" dirty="0" err="1" smtClean="0"/>
              <a:t>sistema</a:t>
            </a:r>
            <a:r>
              <a:rPr lang="fr-FR" sz="3200" dirty="0" smtClean="0"/>
              <a:t> de </a:t>
            </a:r>
            <a:r>
              <a:rPr lang="fr-FR" sz="3200" dirty="0" err="1" smtClean="0"/>
              <a:t>gestão</a:t>
            </a:r>
            <a:r>
              <a:rPr lang="fr-FR" sz="3200" dirty="0" smtClean="0"/>
              <a:t> </a:t>
            </a:r>
            <a:r>
              <a:rPr lang="fr-FR" sz="3200" dirty="0" smtClean="0"/>
              <a:t>(ERP)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3200" dirty="0" smtClean="0"/>
              <a:t>Um </a:t>
            </a:r>
            <a:r>
              <a:rPr lang="fr-FR" sz="3200" dirty="0" err="1" smtClean="0"/>
              <a:t>ú</a:t>
            </a:r>
            <a:r>
              <a:rPr lang="fr-FR" sz="3200" dirty="0" err="1" smtClean="0"/>
              <a:t>nico</a:t>
            </a:r>
            <a:r>
              <a:rPr lang="fr-FR" sz="3200" dirty="0" smtClean="0"/>
              <a:t> </a:t>
            </a:r>
            <a:r>
              <a:rPr lang="fr-FR" sz="3200" dirty="0" err="1" smtClean="0"/>
              <a:t>pacote</a:t>
            </a:r>
            <a:r>
              <a:rPr lang="fr-FR" sz="3200" dirty="0" smtClean="0"/>
              <a:t> de </a:t>
            </a:r>
            <a:r>
              <a:rPr lang="fr-FR" sz="3200" dirty="0" err="1" smtClean="0"/>
              <a:t>procedimentos</a:t>
            </a:r>
            <a:endParaRPr lang="fr-FR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fr-FR" sz="32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2800" b="1" u="sng" dirty="0" err="1" smtClean="0"/>
              <a:t>Criado</a:t>
            </a:r>
            <a:r>
              <a:rPr lang="fr-FR" sz="2800" b="1" u="sng" dirty="0" smtClean="0"/>
              <a:t> </a:t>
            </a:r>
            <a:r>
              <a:rPr lang="fr-FR" sz="2800" b="1" u="sng" dirty="0" err="1" smtClean="0"/>
              <a:t>em</a:t>
            </a:r>
            <a:r>
              <a:rPr lang="fr-FR" sz="2800" b="1" u="sng" dirty="0" smtClean="0"/>
              <a:t> 2006, o </a:t>
            </a:r>
            <a:r>
              <a:rPr lang="fr-FR" sz="2800" b="1" u="sng" dirty="0" err="1" smtClean="0"/>
              <a:t>Escritorio</a:t>
            </a:r>
            <a:r>
              <a:rPr lang="fr-FR" sz="2800" b="1" u="sng" dirty="0" smtClean="0"/>
              <a:t> </a:t>
            </a:r>
            <a:r>
              <a:rPr lang="fr-FR" sz="2800" b="1" u="sng" dirty="0" err="1" smtClean="0"/>
              <a:t>Comun</a:t>
            </a:r>
            <a:r>
              <a:rPr lang="fr-FR" sz="2800" b="1" u="sng" dirty="0" smtClean="0"/>
              <a:t> </a:t>
            </a:r>
            <a:r>
              <a:rPr lang="fr-FR" sz="2800" b="1" u="sng" dirty="0" smtClean="0"/>
              <a:t>é o </a:t>
            </a:r>
            <a:r>
              <a:rPr lang="fr-FR" sz="2800" b="1" u="sng" dirty="0" err="1" smtClean="0"/>
              <a:t>único</a:t>
            </a:r>
            <a:r>
              <a:rPr lang="fr-FR" sz="2800" b="1" u="sng" dirty="0" smtClean="0"/>
              <a:t> </a:t>
            </a:r>
            <a:r>
              <a:rPr lang="fr-FR" sz="2800" b="1" u="sng" dirty="0" err="1" smtClean="0"/>
              <a:t>exemplo</a:t>
            </a:r>
            <a:r>
              <a:rPr lang="fr-FR" sz="2800" b="1" u="sng" dirty="0" smtClean="0"/>
              <a:t> no </a:t>
            </a:r>
            <a:r>
              <a:rPr lang="fr-FR" sz="2800" b="1" u="sng" dirty="0" err="1" smtClean="0"/>
              <a:t>mundo</a:t>
            </a:r>
            <a:r>
              <a:rPr lang="fr-FR" sz="2800" b="1" u="sng" dirty="0" smtClean="0"/>
              <a:t> e </a:t>
            </a:r>
            <a:r>
              <a:rPr lang="fr-FR" sz="2800" b="1" u="sng" dirty="0" err="1" smtClean="0"/>
              <a:t>certamente</a:t>
            </a:r>
            <a:r>
              <a:rPr lang="fr-FR" sz="2800" b="1" u="sng" dirty="0" smtClean="0"/>
              <a:t> a </a:t>
            </a:r>
            <a:r>
              <a:rPr lang="fr-FR" sz="2800" b="1" u="sng" dirty="0" err="1" smtClean="0"/>
              <a:t>criação</a:t>
            </a:r>
            <a:r>
              <a:rPr lang="fr-FR" sz="2800" b="1" u="sng" dirty="0" smtClean="0"/>
              <a:t> mais </a:t>
            </a:r>
            <a:r>
              <a:rPr lang="fr-FR" sz="2800" b="1" u="sng" dirty="0" err="1" smtClean="0"/>
              <a:t>inovadora</a:t>
            </a:r>
            <a:r>
              <a:rPr lang="fr-FR" sz="2800" b="1" u="sng" dirty="0" smtClean="0"/>
              <a:t> da reforma do </a:t>
            </a:r>
            <a:r>
              <a:rPr lang="fr-FR" sz="2800" b="1" u="sng" dirty="0" err="1" smtClean="0"/>
              <a:t>Sistema</a:t>
            </a:r>
            <a:r>
              <a:rPr lang="fr-FR" sz="2800" b="1" u="sng" dirty="0" smtClean="0"/>
              <a:t> </a:t>
            </a:r>
            <a:r>
              <a:rPr lang="fr-FR" sz="2800" b="1" u="sng" dirty="0" err="1" smtClean="0"/>
              <a:t>das</a:t>
            </a:r>
            <a:r>
              <a:rPr lang="fr-FR" sz="2800" b="1" u="sng" dirty="0" smtClean="0"/>
              <a:t> </a:t>
            </a:r>
            <a:r>
              <a:rPr lang="fr-FR" sz="2800" b="1" u="sng" dirty="0" err="1" smtClean="0"/>
              <a:t>Nações</a:t>
            </a:r>
            <a:r>
              <a:rPr lang="fr-FR" sz="2800" b="1" u="sng" dirty="0" smtClean="0"/>
              <a:t> </a:t>
            </a:r>
            <a:r>
              <a:rPr lang="fr-FR" sz="2800" b="1" u="sng" dirty="0" err="1" smtClean="0"/>
              <a:t>Unidas</a:t>
            </a:r>
            <a:endParaRPr lang="fr-FR" sz="2800" b="1" u="sng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600" b="1" dirty="0" err="1" smtClean="0">
                <a:solidFill>
                  <a:srgbClr val="FFC000"/>
                </a:solidFill>
              </a:rPr>
              <a:t>Integ</a:t>
            </a:r>
            <a:r>
              <a:rPr lang="en-US" sz="3600" b="1" dirty="0" err="1" smtClean="0">
                <a:solidFill>
                  <a:srgbClr val="FFC000"/>
                </a:solidFill>
              </a:rPr>
              <a:t>rado</a:t>
            </a:r>
            <a:r>
              <a:rPr lang="en-US" sz="3600" b="1" dirty="0" smtClean="0">
                <a:solidFill>
                  <a:srgbClr val="FFC000"/>
                </a:solidFill>
              </a:rPr>
              <a:t> no </a:t>
            </a:r>
            <a:r>
              <a:rPr lang="en-US" sz="3600" b="1" dirty="0" err="1" smtClean="0">
                <a:solidFill>
                  <a:srgbClr val="FFC000"/>
                </a:solidFill>
              </a:rPr>
              <a:t>DaO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 </a:t>
            </a:r>
            <a:r>
              <a:rPr lang="en-US" sz="2800" dirty="0" err="1" smtClean="0"/>
              <a:t>partir</a:t>
            </a:r>
            <a:r>
              <a:rPr lang="en-US" sz="2800" dirty="0" smtClean="0"/>
              <a:t> de 2008, </a:t>
            </a:r>
            <a:r>
              <a:rPr lang="en-US" sz="2800" dirty="0" err="1" smtClean="0"/>
              <a:t>introducão</a:t>
            </a:r>
            <a:r>
              <a:rPr lang="en-US" sz="2800" dirty="0" smtClean="0"/>
              <a:t> </a:t>
            </a:r>
            <a:r>
              <a:rPr lang="en-US" sz="2800" dirty="0" smtClean="0"/>
              <a:t>do Delivering as One (8 </a:t>
            </a:r>
            <a:r>
              <a:rPr lang="en-US" sz="2800" dirty="0" err="1" smtClean="0"/>
              <a:t>países</a:t>
            </a:r>
            <a:r>
              <a:rPr lang="en-US" sz="2800" dirty="0" smtClean="0"/>
              <a:t> </a:t>
            </a:r>
            <a:r>
              <a:rPr lang="en-US" sz="2800" dirty="0" err="1" smtClean="0"/>
              <a:t>pilotos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Um </a:t>
            </a:r>
            <a:r>
              <a:rPr lang="en-US" sz="2800" dirty="0" err="1" smtClean="0"/>
              <a:t>quadro</a:t>
            </a:r>
            <a:r>
              <a:rPr lang="en-US" sz="2800" dirty="0" smtClean="0"/>
              <a:t> </a:t>
            </a:r>
            <a:r>
              <a:rPr lang="en-US" sz="2800" dirty="0" err="1" smtClean="0"/>
              <a:t>programático</a:t>
            </a:r>
            <a:r>
              <a:rPr lang="en-US" sz="2800" dirty="0" smtClean="0"/>
              <a:t> </a:t>
            </a:r>
            <a:r>
              <a:rPr lang="en-US" sz="2800" dirty="0" err="1" smtClean="0"/>
              <a:t>único</a:t>
            </a:r>
            <a:r>
              <a:rPr lang="en-US" sz="2800" dirty="0" smtClean="0"/>
              <a:t> </a:t>
            </a:r>
            <a:r>
              <a:rPr lang="en-US" sz="2800" dirty="0" smtClean="0"/>
              <a:t>(One Program </a:t>
            </a:r>
            <a:r>
              <a:rPr lang="en-US" sz="2800" dirty="0" err="1" smtClean="0"/>
              <a:t>ou</a:t>
            </a:r>
            <a:r>
              <a:rPr lang="en-US" sz="2800" dirty="0" smtClean="0"/>
              <a:t> UNDAF- 20 </a:t>
            </a:r>
            <a:r>
              <a:rPr lang="en-US" sz="2800" dirty="0" err="1" smtClean="0"/>
              <a:t>agências</a:t>
            </a:r>
            <a:r>
              <a:rPr lang="en-US" sz="2800" dirty="0" smtClean="0"/>
              <a:t>) – </a:t>
            </a:r>
            <a:r>
              <a:rPr lang="en-US" sz="2800" dirty="0" err="1" smtClean="0"/>
              <a:t>sinergias</a:t>
            </a:r>
            <a:r>
              <a:rPr lang="en-US" sz="2800" dirty="0" smtClean="0"/>
              <a:t>/</a:t>
            </a:r>
            <a:r>
              <a:rPr lang="en-US" sz="2800" dirty="0" err="1" smtClean="0"/>
              <a:t>coerência</a:t>
            </a:r>
            <a:endParaRPr lang="en-US" sz="2800" dirty="0" smtClean="0"/>
          </a:p>
          <a:p>
            <a:r>
              <a:rPr lang="en-US" sz="2800" dirty="0" smtClean="0"/>
              <a:t>O CCPD </a:t>
            </a:r>
            <a:r>
              <a:rPr lang="en-US" sz="2800" dirty="0" err="1" smtClean="0"/>
              <a:t>como</a:t>
            </a:r>
            <a:r>
              <a:rPr lang="en-US" sz="2800" dirty="0" smtClean="0"/>
              <a:t> </a:t>
            </a:r>
            <a:r>
              <a:rPr lang="en-US" sz="2800" dirty="0" err="1" smtClean="0"/>
              <a:t>contribução</a:t>
            </a:r>
            <a:endParaRPr lang="en-US" sz="2800" dirty="0" smtClean="0"/>
          </a:p>
          <a:p>
            <a:r>
              <a:rPr lang="en-US" sz="2800" dirty="0" err="1" smtClean="0"/>
              <a:t>Mecanismos</a:t>
            </a:r>
            <a:r>
              <a:rPr lang="en-US" sz="2800" dirty="0" smtClean="0"/>
              <a:t> </a:t>
            </a:r>
            <a:r>
              <a:rPr lang="en-US" sz="2800" dirty="0" err="1" smtClean="0"/>
              <a:t>operacionais</a:t>
            </a:r>
            <a:r>
              <a:rPr lang="en-US" sz="2800" dirty="0" smtClean="0"/>
              <a:t> e de </a:t>
            </a:r>
            <a:r>
              <a:rPr lang="en-US" sz="2800" dirty="0" err="1" smtClean="0"/>
              <a:t>gestão</a:t>
            </a:r>
            <a:r>
              <a:rPr lang="en-US" sz="2800" dirty="0" smtClean="0"/>
              <a:t> </a:t>
            </a:r>
            <a:r>
              <a:rPr lang="en-US" sz="2800" dirty="0" smtClean="0"/>
              <a:t>de </a:t>
            </a:r>
            <a:r>
              <a:rPr lang="en-US" sz="2800" dirty="0" err="1" smtClean="0"/>
              <a:t>programa</a:t>
            </a:r>
            <a:r>
              <a:rPr lang="en-US" sz="2800" dirty="0" smtClean="0"/>
              <a:t> </a:t>
            </a:r>
            <a:r>
              <a:rPr lang="en-US" sz="2800" dirty="0" err="1" smtClean="0"/>
              <a:t>comuns</a:t>
            </a:r>
            <a:r>
              <a:rPr lang="en-US" sz="2800" dirty="0" smtClean="0"/>
              <a:t> (</a:t>
            </a:r>
            <a:r>
              <a:rPr lang="en-US" sz="2800" dirty="0" smtClean="0"/>
              <a:t>PTAs/</a:t>
            </a:r>
            <a:r>
              <a:rPr lang="en-US" sz="2800" dirty="0" err="1" smtClean="0"/>
              <a:t>relatórios</a:t>
            </a:r>
            <a:r>
              <a:rPr lang="en-US" sz="2800" dirty="0" smtClean="0"/>
              <a:t>)</a:t>
            </a:r>
          </a:p>
          <a:p>
            <a:r>
              <a:rPr lang="en-US" sz="2800" dirty="0" err="1" smtClean="0"/>
              <a:t>Fundos</a:t>
            </a:r>
            <a:r>
              <a:rPr lang="en-US" sz="2800" dirty="0" smtClean="0"/>
              <a:t> </a:t>
            </a:r>
            <a:r>
              <a:rPr lang="en-US" sz="2800" dirty="0" err="1" smtClean="0"/>
              <a:t>adicionais</a:t>
            </a:r>
            <a:r>
              <a:rPr lang="en-US" sz="2800" dirty="0" smtClean="0"/>
              <a:t> (</a:t>
            </a:r>
            <a:r>
              <a:rPr lang="en-US" sz="2800" dirty="0" err="1" smtClean="0"/>
              <a:t>países</a:t>
            </a:r>
            <a:r>
              <a:rPr lang="en-US" sz="2800" dirty="0" smtClean="0"/>
              <a:t> </a:t>
            </a:r>
            <a:r>
              <a:rPr lang="en-US" sz="2800" dirty="0" err="1" smtClean="0"/>
              <a:t>pilotos</a:t>
            </a:r>
            <a:r>
              <a:rPr lang="en-US" sz="2800" dirty="0" smtClean="0"/>
              <a:t>)</a:t>
            </a:r>
          </a:p>
          <a:p>
            <a:endParaRPr lang="fr-FR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600" b="1" dirty="0" err="1" smtClean="0">
                <a:solidFill>
                  <a:srgbClr val="FFC000"/>
                </a:solidFill>
              </a:rPr>
              <a:t>Natureza</a:t>
            </a:r>
            <a:r>
              <a:rPr lang="fr-FR" sz="3600" b="1" dirty="0" smtClean="0">
                <a:solidFill>
                  <a:srgbClr val="FFC000"/>
                </a:solidFill>
              </a:rPr>
              <a:t> da </a:t>
            </a:r>
            <a:r>
              <a:rPr lang="fr-FR" sz="3600" b="1" dirty="0" err="1" smtClean="0">
                <a:solidFill>
                  <a:srgbClr val="FFC000"/>
                </a:solidFill>
              </a:rPr>
              <a:t>cooperacao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b="1" dirty="0" err="1" smtClean="0"/>
              <a:t>Assistência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técnica</a:t>
            </a:r>
            <a:r>
              <a:rPr lang="fr-FR" sz="2800" b="1" dirty="0" smtClean="0"/>
              <a:t> </a:t>
            </a:r>
            <a:r>
              <a:rPr lang="fr-FR" sz="2800" dirty="0" smtClean="0"/>
              <a:t>e </a:t>
            </a:r>
            <a:r>
              <a:rPr lang="fr-FR" sz="2800" dirty="0" err="1" smtClean="0"/>
              <a:t>mobilizacão</a:t>
            </a:r>
            <a:r>
              <a:rPr lang="fr-FR" sz="2800" dirty="0" smtClean="0"/>
              <a:t> </a:t>
            </a:r>
            <a:r>
              <a:rPr lang="fr-FR" sz="2800" dirty="0" smtClean="0"/>
              <a:t>de expertise (</a:t>
            </a:r>
            <a:r>
              <a:rPr lang="fr-FR" sz="2800" dirty="0" err="1" smtClean="0"/>
              <a:t>formulação</a:t>
            </a:r>
            <a:r>
              <a:rPr lang="fr-FR" sz="2800" dirty="0" smtClean="0"/>
              <a:t> </a:t>
            </a:r>
            <a:r>
              <a:rPr lang="fr-FR" sz="2800" dirty="0" smtClean="0"/>
              <a:t>/ </a:t>
            </a:r>
            <a:r>
              <a:rPr lang="fr-FR" sz="2800" dirty="0" err="1" smtClean="0"/>
              <a:t>avaliação</a:t>
            </a:r>
            <a:r>
              <a:rPr lang="fr-FR" sz="2800" dirty="0" smtClean="0"/>
              <a:t> de </a:t>
            </a:r>
            <a:r>
              <a:rPr lang="fr-FR" sz="2800" dirty="0" err="1" smtClean="0"/>
              <a:t>políticas</a:t>
            </a:r>
            <a:r>
              <a:rPr lang="fr-FR" sz="2800" dirty="0" smtClean="0"/>
              <a:t> </a:t>
            </a:r>
            <a:r>
              <a:rPr lang="fr-FR" sz="2800" dirty="0" smtClean="0"/>
              <a:t>e </a:t>
            </a:r>
            <a:r>
              <a:rPr lang="fr-FR" sz="2800" dirty="0" err="1" smtClean="0"/>
              <a:t>programas</a:t>
            </a:r>
            <a:r>
              <a:rPr lang="fr-FR" sz="2800" dirty="0" smtClean="0"/>
              <a:t> </a:t>
            </a:r>
            <a:r>
              <a:rPr lang="fr-FR" sz="2800" dirty="0" err="1" smtClean="0"/>
              <a:t>públicos</a:t>
            </a:r>
            <a:r>
              <a:rPr lang="fr-FR" sz="2800" dirty="0" smtClean="0"/>
              <a:t>, </a:t>
            </a:r>
            <a:r>
              <a:rPr lang="fr-FR" sz="2800" dirty="0" err="1" smtClean="0"/>
              <a:t>estudos</a:t>
            </a:r>
            <a:r>
              <a:rPr lang="fr-FR" sz="2800" dirty="0" smtClean="0"/>
              <a:t> </a:t>
            </a:r>
            <a:r>
              <a:rPr lang="fr-FR" sz="2800" dirty="0" err="1" smtClean="0"/>
              <a:t>prospectivos</a:t>
            </a:r>
            <a:r>
              <a:rPr lang="fr-FR" sz="2800" dirty="0" smtClean="0"/>
              <a:t> e </a:t>
            </a:r>
            <a:r>
              <a:rPr lang="fr-FR" sz="2800" dirty="0" err="1" smtClean="0"/>
              <a:t>análise</a:t>
            </a:r>
            <a:r>
              <a:rPr lang="fr-FR" sz="2800" dirty="0" smtClean="0"/>
              <a:t> </a:t>
            </a:r>
            <a:r>
              <a:rPr lang="fr-FR" sz="2800" dirty="0" err="1" smtClean="0"/>
              <a:t>diversas</a:t>
            </a:r>
            <a:r>
              <a:rPr lang="fr-FR" sz="2800" dirty="0" smtClean="0"/>
              <a:t>, </a:t>
            </a:r>
            <a:r>
              <a:rPr lang="fr-FR" sz="2800" dirty="0" err="1" smtClean="0"/>
              <a:t>mobilização</a:t>
            </a:r>
            <a:r>
              <a:rPr lang="fr-FR" sz="2800" dirty="0" smtClean="0"/>
              <a:t> </a:t>
            </a:r>
            <a:r>
              <a:rPr lang="fr-FR" sz="2800" dirty="0" smtClean="0"/>
              <a:t>dos </a:t>
            </a:r>
            <a:r>
              <a:rPr lang="fr-FR" sz="2800" dirty="0" smtClean="0"/>
              <a:t>atores </a:t>
            </a:r>
            <a:r>
              <a:rPr lang="fr-FR" sz="2800" dirty="0" smtClean="0"/>
              <a:t>da </a:t>
            </a:r>
            <a:r>
              <a:rPr lang="fr-FR" sz="2800" dirty="0" err="1" smtClean="0"/>
              <a:t>sociedade</a:t>
            </a:r>
            <a:r>
              <a:rPr lang="fr-FR" sz="2800" dirty="0" smtClean="0"/>
              <a:t> civil e </a:t>
            </a:r>
            <a:r>
              <a:rPr lang="fr-FR" sz="2800" dirty="0" err="1" smtClean="0"/>
              <a:t>otros</a:t>
            </a:r>
            <a:r>
              <a:rPr lang="fr-FR" sz="2800" dirty="0" smtClean="0"/>
              <a:t>, </a:t>
            </a:r>
            <a:r>
              <a:rPr lang="fr-FR" sz="2800" dirty="0" err="1" smtClean="0"/>
              <a:t>mobilização</a:t>
            </a:r>
            <a:r>
              <a:rPr lang="fr-FR" sz="2800" dirty="0" smtClean="0"/>
              <a:t> </a:t>
            </a:r>
            <a:r>
              <a:rPr lang="fr-FR" sz="2800" dirty="0" smtClean="0"/>
              <a:t>de </a:t>
            </a:r>
            <a:r>
              <a:rPr lang="fr-FR" sz="2800" dirty="0" err="1" smtClean="0"/>
              <a:t>fundos</a:t>
            </a:r>
            <a:r>
              <a:rPr lang="fr-FR" sz="2800" dirty="0" smtClean="0"/>
              <a:t>, </a:t>
            </a:r>
            <a:r>
              <a:rPr lang="fr-FR" sz="2800" dirty="0" err="1" smtClean="0"/>
              <a:t>comunicação</a:t>
            </a:r>
            <a:r>
              <a:rPr lang="fr-FR" sz="2800" dirty="0" smtClean="0"/>
              <a:t> </a:t>
            </a:r>
            <a:r>
              <a:rPr lang="fr-FR" sz="2800" dirty="0" smtClean="0"/>
              <a:t>para o </a:t>
            </a:r>
            <a:r>
              <a:rPr lang="fr-FR" sz="2800" dirty="0" err="1" smtClean="0"/>
              <a:t>desemvolvimento</a:t>
            </a:r>
            <a:r>
              <a:rPr lang="fr-FR" sz="2800" dirty="0" smtClean="0"/>
              <a:t>)</a:t>
            </a:r>
          </a:p>
          <a:p>
            <a:r>
              <a:rPr lang="fr-FR" sz="2800" b="1" dirty="0" err="1" smtClean="0"/>
              <a:t>Intercâmbios</a:t>
            </a:r>
            <a:r>
              <a:rPr lang="fr-FR" sz="2800" b="1" dirty="0" smtClean="0"/>
              <a:t> </a:t>
            </a:r>
            <a:r>
              <a:rPr lang="fr-FR" sz="2800" b="1" dirty="0" smtClean="0"/>
              <a:t>de expertise e </a:t>
            </a:r>
            <a:r>
              <a:rPr lang="fr-FR" sz="2800" b="1" dirty="0" err="1" smtClean="0"/>
              <a:t>experiência</a:t>
            </a:r>
            <a:r>
              <a:rPr lang="fr-FR" sz="2800" dirty="0" smtClean="0"/>
              <a:t>, </a:t>
            </a:r>
            <a:r>
              <a:rPr lang="fr-FR" sz="2800" dirty="0" err="1" smtClean="0"/>
              <a:t>criação</a:t>
            </a:r>
            <a:r>
              <a:rPr lang="fr-FR" sz="2800" dirty="0" smtClean="0"/>
              <a:t> </a:t>
            </a:r>
            <a:r>
              <a:rPr lang="fr-FR" sz="2800" dirty="0" smtClean="0"/>
              <a:t>de </a:t>
            </a:r>
            <a:r>
              <a:rPr lang="fr-FR" sz="2800" dirty="0" err="1" smtClean="0"/>
              <a:t>redes</a:t>
            </a:r>
            <a:r>
              <a:rPr lang="fr-FR" sz="2800" dirty="0" smtClean="0"/>
              <a:t>, </a:t>
            </a:r>
            <a:r>
              <a:rPr lang="fr-FR" sz="2800" dirty="0" err="1" smtClean="0"/>
              <a:t>cooperacão</a:t>
            </a:r>
            <a:r>
              <a:rPr lang="fr-FR" sz="2800" dirty="0" smtClean="0"/>
              <a:t> </a:t>
            </a:r>
            <a:r>
              <a:rPr lang="fr-FR" sz="2800" dirty="0" err="1" smtClean="0"/>
              <a:t>sul-sul</a:t>
            </a:r>
            <a:endParaRPr lang="fr-FR" sz="2800" dirty="0" smtClean="0"/>
          </a:p>
          <a:p>
            <a:r>
              <a:rPr lang="fr-FR" sz="2800" dirty="0" smtClean="0"/>
              <a:t> </a:t>
            </a:r>
            <a:r>
              <a:rPr lang="fr-FR" sz="2800" b="1" dirty="0" err="1" smtClean="0"/>
              <a:t>Apoio</a:t>
            </a:r>
            <a:r>
              <a:rPr lang="fr-FR" sz="2800" b="1" dirty="0" smtClean="0"/>
              <a:t> </a:t>
            </a:r>
            <a:r>
              <a:rPr lang="fr-FR" sz="2800" b="1" dirty="0" smtClean="0"/>
              <a:t>à </a:t>
            </a:r>
            <a:r>
              <a:rPr lang="fr-FR" sz="2800" b="1" dirty="0" err="1" smtClean="0"/>
              <a:t>execução</a:t>
            </a:r>
            <a:r>
              <a:rPr lang="fr-FR" sz="2800" b="1" dirty="0" smtClean="0"/>
              <a:t> </a:t>
            </a:r>
            <a:r>
              <a:rPr lang="fr-FR" sz="2800" dirty="0" smtClean="0"/>
              <a:t>(</a:t>
            </a:r>
            <a:r>
              <a:rPr lang="fr-FR" sz="2800" dirty="0" err="1" smtClean="0"/>
              <a:t>compras</a:t>
            </a:r>
            <a:r>
              <a:rPr lang="fr-FR" sz="2800" dirty="0" smtClean="0"/>
              <a:t>, </a:t>
            </a:r>
            <a:r>
              <a:rPr lang="fr-FR" sz="2800" dirty="0" err="1" smtClean="0"/>
              <a:t>contratação</a:t>
            </a:r>
            <a:r>
              <a:rPr lang="fr-FR" sz="2800" dirty="0" smtClean="0"/>
              <a:t>)</a:t>
            </a:r>
            <a:endParaRPr lang="fr-F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600" b="1" dirty="0" err="1" smtClean="0">
                <a:solidFill>
                  <a:srgbClr val="FFC000"/>
                </a:solidFill>
              </a:rPr>
              <a:t>Evolucao</a:t>
            </a:r>
            <a:r>
              <a:rPr lang="fr-FR" sz="3600" b="1" dirty="0" smtClean="0">
                <a:solidFill>
                  <a:srgbClr val="FFC000"/>
                </a:solidFill>
              </a:rPr>
              <a:t> dos </a:t>
            </a:r>
            <a:r>
              <a:rPr lang="fr-FR" sz="3600" b="1" dirty="0" err="1" smtClean="0">
                <a:solidFill>
                  <a:srgbClr val="FFC000"/>
                </a:solidFill>
              </a:rPr>
              <a:t>instrumentos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47799"/>
            <a:ext cx="8229600" cy="4678365"/>
          </a:xfrm>
        </p:spPr>
        <p:txBody>
          <a:bodyPr>
            <a:normAutofit fontScale="92500" lnSpcReduction="20000"/>
          </a:bodyPr>
          <a:lstStyle/>
          <a:p>
            <a:r>
              <a:rPr lang="fr-FR" sz="2800" dirty="0" err="1" smtClean="0"/>
              <a:t>Gestão</a:t>
            </a:r>
            <a:r>
              <a:rPr lang="fr-FR" sz="2800" dirty="0" smtClean="0"/>
              <a:t> </a:t>
            </a:r>
            <a:r>
              <a:rPr lang="fr-FR" sz="2800" dirty="0" err="1" smtClean="0"/>
              <a:t>programática</a:t>
            </a:r>
            <a:r>
              <a:rPr lang="fr-FR" sz="2800" dirty="0" smtClean="0"/>
              <a:t> </a:t>
            </a:r>
            <a:r>
              <a:rPr lang="fr-FR" sz="2800" dirty="0" smtClean="0"/>
              <a:t>e </a:t>
            </a:r>
            <a:r>
              <a:rPr lang="fr-FR" sz="2800" dirty="0" err="1" smtClean="0"/>
              <a:t>financeira</a:t>
            </a:r>
            <a:r>
              <a:rPr lang="fr-FR" sz="2800" dirty="0" smtClean="0"/>
              <a:t> </a:t>
            </a:r>
            <a:r>
              <a:rPr lang="fr-FR" sz="2800" dirty="0" err="1" smtClean="0"/>
              <a:t>integrada</a:t>
            </a:r>
            <a:r>
              <a:rPr lang="fr-FR" sz="2800" dirty="0" smtClean="0"/>
              <a:t> e </a:t>
            </a:r>
            <a:r>
              <a:rPr lang="fr-FR" sz="2800" dirty="0" err="1" smtClean="0"/>
              <a:t>focalisada</a:t>
            </a:r>
            <a:r>
              <a:rPr lang="fr-FR" sz="2800" dirty="0" smtClean="0"/>
              <a:t> sobre </a:t>
            </a:r>
            <a:r>
              <a:rPr lang="fr-FR" sz="2800" dirty="0" err="1" smtClean="0"/>
              <a:t>resultado</a:t>
            </a:r>
            <a:r>
              <a:rPr lang="fr-FR" sz="2800" dirty="0" smtClean="0"/>
              <a:t> </a:t>
            </a:r>
          </a:p>
          <a:p>
            <a:r>
              <a:rPr lang="fr-FR" sz="2800" dirty="0" err="1" smtClean="0"/>
              <a:t>Obrigatoriedade</a:t>
            </a:r>
            <a:r>
              <a:rPr lang="fr-FR" sz="2800" dirty="0" smtClean="0"/>
              <a:t> e </a:t>
            </a:r>
            <a:r>
              <a:rPr lang="fr-FR" sz="2800" dirty="0" err="1" smtClean="0"/>
              <a:t>transparência</a:t>
            </a:r>
            <a:r>
              <a:rPr lang="fr-FR" sz="2800" dirty="0" smtClean="0"/>
              <a:t> </a:t>
            </a:r>
            <a:r>
              <a:rPr lang="fr-FR" sz="2800" dirty="0" smtClean="0"/>
              <a:t>(</a:t>
            </a:r>
            <a:r>
              <a:rPr lang="fr-FR" sz="2800" dirty="0" err="1" smtClean="0"/>
              <a:t>publicação</a:t>
            </a:r>
            <a:r>
              <a:rPr lang="fr-FR" sz="2800" dirty="0" smtClean="0"/>
              <a:t>)</a:t>
            </a:r>
            <a:endParaRPr lang="fr-FR" sz="2800" dirty="0" smtClean="0"/>
          </a:p>
          <a:p>
            <a:endParaRPr lang="fr-FR" sz="2800" dirty="0" smtClean="0"/>
          </a:p>
          <a:p>
            <a:pPr algn="ctr">
              <a:buNone/>
            </a:pPr>
            <a:r>
              <a:rPr lang="fr-FR" sz="2800" b="1" dirty="0" err="1" smtClean="0"/>
              <a:t>Realidade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partilhada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com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todas</a:t>
            </a:r>
            <a:r>
              <a:rPr lang="fr-FR" sz="2800" b="1" dirty="0" smtClean="0"/>
              <a:t> as </a:t>
            </a:r>
            <a:r>
              <a:rPr lang="fr-FR" sz="2800" b="1" dirty="0" err="1" smtClean="0"/>
              <a:t>administrações</a:t>
            </a:r>
            <a:endParaRPr lang="fr-FR" sz="2800" b="1" dirty="0" smtClean="0"/>
          </a:p>
          <a:p>
            <a:pPr algn="ctr">
              <a:buNone/>
            </a:pPr>
            <a:endParaRPr lang="fr-FR" sz="2800" b="1" dirty="0" smtClean="0"/>
          </a:p>
          <a:p>
            <a:r>
              <a:rPr lang="fr-FR" sz="2800" dirty="0" smtClean="0"/>
              <a:t>A </a:t>
            </a:r>
            <a:r>
              <a:rPr lang="fr-FR" sz="2800" dirty="0" err="1" smtClean="0"/>
              <a:t>tradução</a:t>
            </a:r>
            <a:r>
              <a:rPr lang="fr-FR" sz="2800" dirty="0" smtClean="0"/>
              <a:t>: </a:t>
            </a:r>
            <a:r>
              <a:rPr lang="fr-FR" sz="2800" dirty="0" smtClean="0"/>
              <a:t>PNUD (</a:t>
            </a:r>
            <a:r>
              <a:rPr lang="fr-FR" sz="2800" dirty="0" err="1" smtClean="0"/>
              <a:t>redução</a:t>
            </a:r>
            <a:r>
              <a:rPr lang="fr-FR" sz="2800" dirty="0" smtClean="0"/>
              <a:t> </a:t>
            </a:r>
            <a:r>
              <a:rPr lang="fr-FR" sz="2800" dirty="0" err="1" smtClean="0"/>
              <a:t>das</a:t>
            </a:r>
            <a:r>
              <a:rPr lang="fr-FR" sz="2800" dirty="0" smtClean="0"/>
              <a:t> </a:t>
            </a:r>
            <a:r>
              <a:rPr lang="fr-FR" sz="2800" dirty="0" err="1" smtClean="0"/>
              <a:t>áreas</a:t>
            </a:r>
            <a:r>
              <a:rPr lang="fr-FR" sz="2800" dirty="0" smtClean="0"/>
              <a:t> </a:t>
            </a:r>
            <a:r>
              <a:rPr lang="fr-FR" sz="2800" dirty="0" smtClean="0"/>
              <a:t>de </a:t>
            </a:r>
            <a:r>
              <a:rPr lang="fr-FR" sz="2800" dirty="0" err="1" smtClean="0"/>
              <a:t>intervenção</a:t>
            </a:r>
            <a:r>
              <a:rPr lang="fr-FR" sz="2800" dirty="0" smtClean="0"/>
              <a:t>, </a:t>
            </a:r>
            <a:r>
              <a:rPr lang="fr-FR" sz="2800" dirty="0" err="1" smtClean="0"/>
              <a:t>rederecionamento</a:t>
            </a:r>
            <a:r>
              <a:rPr lang="fr-FR" sz="2800" dirty="0" smtClean="0"/>
              <a:t>, </a:t>
            </a:r>
            <a:r>
              <a:rPr lang="fr-FR" sz="2800" dirty="0" err="1" smtClean="0"/>
              <a:t>introdução</a:t>
            </a:r>
            <a:r>
              <a:rPr lang="fr-FR" sz="2800" dirty="0" smtClean="0"/>
              <a:t> </a:t>
            </a:r>
            <a:r>
              <a:rPr lang="fr-FR" sz="2800" dirty="0" smtClean="0"/>
              <a:t>do ERP); UNFPA (</a:t>
            </a:r>
            <a:r>
              <a:rPr lang="fr-FR" sz="2800" dirty="0" err="1" smtClean="0"/>
              <a:t>introdução</a:t>
            </a:r>
            <a:r>
              <a:rPr lang="fr-FR" sz="2800" dirty="0" smtClean="0"/>
              <a:t> </a:t>
            </a:r>
            <a:r>
              <a:rPr lang="fr-FR" sz="2800" dirty="0" smtClean="0"/>
              <a:t>ERP, </a:t>
            </a:r>
            <a:r>
              <a:rPr lang="fr-FR" sz="2800" dirty="0" err="1" smtClean="0"/>
              <a:t>ajustamento</a:t>
            </a:r>
            <a:r>
              <a:rPr lang="fr-FR" sz="2800" dirty="0" smtClean="0"/>
              <a:t> do </a:t>
            </a:r>
            <a:r>
              <a:rPr lang="fr-FR" sz="2800" dirty="0" smtClean="0"/>
              <a:t>plano </a:t>
            </a:r>
            <a:r>
              <a:rPr lang="fr-FR" sz="2800" dirty="0" err="1" smtClean="0"/>
              <a:t>estratégico</a:t>
            </a:r>
            <a:r>
              <a:rPr lang="fr-FR" sz="2800" dirty="0" smtClean="0"/>
              <a:t>), UNICEF (</a:t>
            </a:r>
            <a:r>
              <a:rPr lang="fr-FR" sz="2800" dirty="0" err="1" smtClean="0"/>
              <a:t>adaptação</a:t>
            </a:r>
            <a:r>
              <a:rPr lang="fr-FR" sz="2800" dirty="0" smtClean="0"/>
              <a:t> </a:t>
            </a:r>
            <a:r>
              <a:rPr lang="fr-FR" sz="2800" dirty="0" err="1" smtClean="0"/>
              <a:t>cíclica</a:t>
            </a:r>
            <a:r>
              <a:rPr lang="fr-FR" sz="2800" dirty="0" smtClean="0"/>
              <a:t>, </a:t>
            </a:r>
            <a:r>
              <a:rPr lang="fr-FR" sz="2800" dirty="0" err="1" smtClean="0"/>
              <a:t>introdução</a:t>
            </a:r>
            <a:r>
              <a:rPr lang="fr-FR" sz="2800" dirty="0" smtClean="0"/>
              <a:t> </a:t>
            </a:r>
            <a:r>
              <a:rPr lang="fr-FR" sz="2800" dirty="0" smtClean="0"/>
              <a:t>ERP, </a:t>
            </a:r>
            <a:r>
              <a:rPr lang="fr-FR" sz="2800" dirty="0" err="1" smtClean="0"/>
              <a:t>ajustados</a:t>
            </a:r>
            <a:r>
              <a:rPr lang="fr-FR" sz="2800" dirty="0" smtClean="0"/>
              <a:t> </a:t>
            </a:r>
            <a:r>
              <a:rPr lang="fr-FR" sz="2800" dirty="0" err="1" smtClean="0"/>
              <a:t>ao</a:t>
            </a:r>
            <a:r>
              <a:rPr lang="fr-FR" sz="2800" dirty="0" smtClean="0"/>
              <a:t> modus </a:t>
            </a:r>
            <a:r>
              <a:rPr lang="fr-FR" sz="2800" dirty="0" err="1" smtClean="0"/>
              <a:t>operandi</a:t>
            </a:r>
            <a:r>
              <a:rPr lang="fr-FR" sz="2800" dirty="0" smtClean="0"/>
              <a:t> – </a:t>
            </a:r>
            <a:r>
              <a:rPr lang="fr-FR" sz="2800" dirty="0" err="1" smtClean="0"/>
              <a:t>piloto</a:t>
            </a:r>
            <a:r>
              <a:rPr lang="fr-FR" sz="2800" dirty="0" smtClean="0"/>
              <a:t>/scala, </a:t>
            </a:r>
            <a:r>
              <a:rPr lang="fr-FR" sz="2800" dirty="0" err="1" smtClean="0"/>
              <a:t>ajustados</a:t>
            </a:r>
            <a:r>
              <a:rPr lang="fr-FR" sz="2800" dirty="0" smtClean="0"/>
              <a:t> </a:t>
            </a:r>
            <a:r>
              <a:rPr lang="fr-FR" sz="2800" dirty="0" err="1" smtClean="0"/>
              <a:t>ao</a:t>
            </a:r>
            <a:r>
              <a:rPr lang="fr-FR" sz="2800" dirty="0" smtClean="0"/>
              <a:t> plano </a:t>
            </a:r>
            <a:r>
              <a:rPr lang="fr-FR" sz="2800" dirty="0" err="1" smtClean="0"/>
              <a:t>estratégico</a:t>
            </a:r>
            <a:r>
              <a:rPr lang="fr-FR" sz="2800" dirty="0" smtClean="0"/>
              <a:t>);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FR" sz="3600" b="1" dirty="0" err="1" smtClean="0">
                <a:solidFill>
                  <a:srgbClr val="FFC000"/>
                </a:solidFill>
              </a:rPr>
              <a:t>Evolucao</a:t>
            </a:r>
            <a:r>
              <a:rPr lang="fr-FR" sz="3600" b="1" dirty="0" smtClean="0">
                <a:solidFill>
                  <a:srgbClr val="FFC000"/>
                </a:solidFill>
              </a:rPr>
              <a:t> dos </a:t>
            </a:r>
            <a:r>
              <a:rPr lang="fr-FR" sz="3600" b="1" dirty="0" err="1" smtClean="0">
                <a:solidFill>
                  <a:srgbClr val="FFC000"/>
                </a:solidFill>
              </a:rPr>
              <a:t>recursos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09-10-2012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142999"/>
            <a:ext cx="8229600" cy="498316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2010: total das </a:t>
            </a:r>
            <a:r>
              <a:rPr lang="en-US" sz="2400" dirty="0" err="1" smtClean="0"/>
              <a:t>contribuições</a:t>
            </a:r>
            <a:r>
              <a:rPr lang="en-US" sz="2400" dirty="0" smtClean="0"/>
              <a:t> </a:t>
            </a:r>
            <a:r>
              <a:rPr lang="en-US" sz="2400" dirty="0" err="1" smtClean="0"/>
              <a:t>às</a:t>
            </a:r>
            <a:r>
              <a:rPr lang="en-US" sz="2400" dirty="0" smtClean="0"/>
              <a:t> atividades </a:t>
            </a:r>
            <a:r>
              <a:rPr lang="en-US" sz="2400" dirty="0" err="1" smtClean="0"/>
              <a:t>operacionais</a:t>
            </a:r>
            <a:r>
              <a:rPr lang="en-US" sz="2400" dirty="0" smtClean="0"/>
              <a:t> do SNU: US$22.9 billion, 16% AOD (68% </a:t>
            </a:r>
            <a:r>
              <a:rPr lang="en-US" sz="2400" dirty="0" err="1" smtClean="0"/>
              <a:t>desenvolvimento</a:t>
            </a:r>
            <a:r>
              <a:rPr lang="en-US" sz="2400" dirty="0" smtClean="0"/>
              <a:t> / 32% </a:t>
            </a:r>
            <a:r>
              <a:rPr lang="en-US" sz="2400" dirty="0" err="1" smtClean="0"/>
              <a:t>humanitário</a:t>
            </a:r>
            <a:r>
              <a:rPr lang="en-US" sz="2400" dirty="0" smtClean="0"/>
              <a:t> </a:t>
            </a:r>
            <a:r>
              <a:rPr lang="en-US" sz="2400" dirty="0" smtClean="0"/>
              <a:t>- </a:t>
            </a:r>
            <a:r>
              <a:rPr lang="en-US" sz="2400" dirty="0" err="1" smtClean="0"/>
              <a:t>tendência</a:t>
            </a:r>
            <a:r>
              <a:rPr lang="en-US" sz="2400" dirty="0" smtClean="0"/>
              <a:t> </a:t>
            </a:r>
            <a:r>
              <a:rPr lang="en-US" sz="2400" dirty="0" smtClean="0"/>
              <a:t>+ </a:t>
            </a:r>
            <a:r>
              <a:rPr lang="en-US" sz="2400" dirty="0" err="1" smtClean="0"/>
              <a:t>desenvolvimento</a:t>
            </a:r>
            <a:r>
              <a:rPr lang="en-US" sz="2400" dirty="0" smtClean="0"/>
              <a:t>)</a:t>
            </a:r>
          </a:p>
          <a:p>
            <a:r>
              <a:rPr lang="fr-FR" sz="2400" dirty="0" err="1" smtClean="0"/>
              <a:t>Evolução</a:t>
            </a:r>
            <a:r>
              <a:rPr lang="fr-FR" sz="2400" dirty="0" smtClean="0"/>
              <a:t> </a:t>
            </a:r>
            <a:r>
              <a:rPr lang="fr-FR" sz="2400" dirty="0" smtClean="0"/>
              <a:t>positiva 1995-2010: </a:t>
            </a:r>
            <a:r>
              <a:rPr lang="fr-FR" sz="2400" dirty="0" err="1" smtClean="0"/>
              <a:t>aumento</a:t>
            </a:r>
            <a:r>
              <a:rPr lang="fr-FR" sz="2400" dirty="0" smtClean="0"/>
              <a:t> 131% </a:t>
            </a:r>
            <a:r>
              <a:rPr lang="fr-FR" sz="2400" dirty="0" err="1" smtClean="0"/>
              <a:t>desenvolvimento</a:t>
            </a:r>
            <a:r>
              <a:rPr lang="fr-FR" sz="2400" dirty="0" smtClean="0"/>
              <a:t>, 108% </a:t>
            </a:r>
            <a:r>
              <a:rPr lang="fr-FR" sz="2400" dirty="0" err="1" smtClean="0"/>
              <a:t>humanitário</a:t>
            </a:r>
            <a:endParaRPr lang="fr-FR" sz="2400" dirty="0" smtClean="0"/>
          </a:p>
          <a:p>
            <a:r>
              <a:rPr lang="fr-FR" sz="2400" dirty="0" smtClean="0"/>
              <a:t>O </a:t>
            </a:r>
            <a:r>
              <a:rPr lang="fr-FR" sz="2400" dirty="0" err="1" smtClean="0"/>
              <a:t>parceiro</a:t>
            </a:r>
            <a:r>
              <a:rPr lang="fr-FR" sz="2400" dirty="0" smtClean="0"/>
              <a:t> </a:t>
            </a:r>
            <a:r>
              <a:rPr lang="fr-FR" sz="2400" dirty="0" err="1" smtClean="0"/>
              <a:t>multilateral</a:t>
            </a:r>
            <a:r>
              <a:rPr lang="fr-FR" sz="2400" dirty="0" smtClean="0"/>
              <a:t> </a:t>
            </a:r>
            <a:r>
              <a:rPr lang="fr-FR" sz="2400" dirty="0" smtClean="0"/>
              <a:t>mais </a:t>
            </a:r>
            <a:r>
              <a:rPr lang="fr-FR" sz="2400" dirty="0" smtClean="0"/>
              <a:t>importante para OECD/DAC (32%) </a:t>
            </a:r>
          </a:p>
          <a:p>
            <a:r>
              <a:rPr lang="fr-FR" sz="2400" dirty="0" err="1" smtClean="0"/>
              <a:t>Financiamentos</a:t>
            </a:r>
            <a:r>
              <a:rPr lang="fr-FR" sz="2400" dirty="0" smtClean="0"/>
              <a:t> mais </a:t>
            </a:r>
            <a:r>
              <a:rPr lang="fr-FR" sz="2400" dirty="0" err="1" smtClean="0"/>
              <a:t>diversificados</a:t>
            </a:r>
            <a:r>
              <a:rPr lang="fr-FR" sz="2400" dirty="0" smtClean="0"/>
              <a:t>: </a:t>
            </a:r>
            <a:r>
              <a:rPr lang="fr-FR" sz="2400" dirty="0" err="1" smtClean="0"/>
              <a:t>aumento</a:t>
            </a:r>
            <a:r>
              <a:rPr lang="fr-FR" sz="2400" dirty="0" smtClean="0"/>
              <a:t> de 7 a 17% da parte </a:t>
            </a:r>
            <a:r>
              <a:rPr lang="fr-FR" sz="2400" dirty="0" err="1" smtClean="0"/>
              <a:t>ONGs</a:t>
            </a:r>
            <a:r>
              <a:rPr lang="fr-FR" sz="2400" dirty="0" smtClean="0"/>
              <a:t>, </a:t>
            </a:r>
            <a:r>
              <a:rPr lang="fr-FR" sz="2400" dirty="0" err="1" smtClean="0"/>
              <a:t>privado</a:t>
            </a:r>
            <a:r>
              <a:rPr lang="fr-FR" sz="2400" dirty="0" smtClean="0"/>
              <a:t> e </a:t>
            </a:r>
            <a:r>
              <a:rPr lang="fr-FR" sz="2400" dirty="0" err="1" smtClean="0"/>
              <a:t>fundos</a:t>
            </a:r>
            <a:r>
              <a:rPr lang="fr-FR" sz="2400" dirty="0" smtClean="0"/>
              <a:t> </a:t>
            </a:r>
            <a:r>
              <a:rPr lang="fr-FR" sz="2400" dirty="0" err="1" smtClean="0"/>
              <a:t>multilaterais</a:t>
            </a:r>
            <a:endParaRPr lang="fr-FR" sz="2400" dirty="0" smtClean="0"/>
          </a:p>
          <a:p>
            <a:r>
              <a:rPr lang="fr-FR" sz="2400" smtClean="0"/>
              <a:t>Contribuições</a:t>
            </a:r>
            <a:r>
              <a:rPr lang="fr-FR" sz="2400" dirty="0" smtClean="0"/>
              <a:t> </a:t>
            </a:r>
            <a:r>
              <a:rPr lang="fr-FR" sz="2400" dirty="0" smtClean="0"/>
              <a:t>dos </a:t>
            </a:r>
            <a:r>
              <a:rPr lang="fr-FR" sz="2400" dirty="0" err="1" smtClean="0"/>
              <a:t>países</a:t>
            </a:r>
            <a:r>
              <a:rPr lang="fr-FR" sz="2400" dirty="0" smtClean="0"/>
              <a:t> </a:t>
            </a:r>
            <a:r>
              <a:rPr lang="fr-FR" sz="2400" dirty="0" err="1" smtClean="0"/>
              <a:t>em</a:t>
            </a:r>
            <a:r>
              <a:rPr lang="fr-FR" sz="2400" dirty="0" smtClean="0"/>
              <a:t> </a:t>
            </a:r>
            <a:r>
              <a:rPr lang="fr-FR" sz="2400" dirty="0" err="1" smtClean="0"/>
              <a:t>desenvolvimento</a:t>
            </a:r>
            <a:r>
              <a:rPr lang="fr-FR" sz="2400" dirty="0" smtClean="0"/>
              <a:t>: </a:t>
            </a:r>
            <a:r>
              <a:rPr lang="fr-FR" sz="2400" dirty="0" err="1" smtClean="0"/>
              <a:t>aumento</a:t>
            </a:r>
            <a:r>
              <a:rPr lang="fr-FR" sz="2400" dirty="0" smtClean="0"/>
              <a:t> de 47% </a:t>
            </a:r>
            <a:r>
              <a:rPr lang="fr-FR" sz="2400" dirty="0" smtClean="0"/>
              <a:t>(2005-2010): </a:t>
            </a:r>
            <a:r>
              <a:rPr lang="fr-FR" sz="2400" dirty="0" smtClean="0"/>
              <a:t>USD551 </a:t>
            </a:r>
            <a:r>
              <a:rPr lang="fr-FR" sz="2400" dirty="0" err="1" smtClean="0"/>
              <a:t>milhões</a:t>
            </a:r>
            <a:r>
              <a:rPr lang="fr-FR" sz="2400" dirty="0" smtClean="0"/>
              <a:t> </a:t>
            </a:r>
            <a:r>
              <a:rPr lang="fr-FR" sz="2400" dirty="0" err="1" smtClean="0"/>
              <a:t>em</a:t>
            </a:r>
            <a:r>
              <a:rPr lang="fr-FR" sz="2400" dirty="0" smtClean="0"/>
              <a:t> </a:t>
            </a:r>
            <a:r>
              <a:rPr lang="fr-FR" sz="2400" dirty="0" smtClean="0"/>
              <a:t>2010; </a:t>
            </a:r>
            <a:r>
              <a:rPr lang="en-US" sz="2400" dirty="0" err="1" smtClean="0"/>
              <a:t>US$1.1</a:t>
            </a:r>
            <a:r>
              <a:rPr lang="en-US" sz="2400" dirty="0" smtClean="0"/>
              <a:t> </a:t>
            </a:r>
            <a:r>
              <a:rPr lang="en-US" sz="2400" dirty="0" smtClean="0"/>
              <a:t>bilhões </a:t>
            </a:r>
            <a:r>
              <a:rPr lang="en-US" sz="2400" dirty="0" err="1" smtClean="0"/>
              <a:t>recursos</a:t>
            </a:r>
            <a:r>
              <a:rPr lang="en-US" sz="2400" dirty="0" smtClean="0"/>
              <a:t> </a:t>
            </a:r>
            <a:r>
              <a:rPr lang="en-US" sz="2400" dirty="0" err="1" smtClean="0"/>
              <a:t>locais</a:t>
            </a:r>
            <a:r>
              <a:rPr lang="en-US" sz="2400" dirty="0" smtClean="0"/>
              <a:t> </a:t>
            </a:r>
            <a:r>
              <a:rPr lang="en-US" sz="2400" dirty="0" err="1" smtClean="0"/>
              <a:t>para</a:t>
            </a:r>
            <a:r>
              <a:rPr lang="en-US" sz="2400" dirty="0" smtClean="0"/>
              <a:t> </a:t>
            </a:r>
            <a:r>
              <a:rPr lang="en-US" sz="2400" dirty="0" smtClean="0"/>
              <a:t>atividades </a:t>
            </a:r>
            <a:r>
              <a:rPr lang="en-US" sz="2400" dirty="0" smtClean="0"/>
              <a:t>de </a:t>
            </a:r>
            <a:r>
              <a:rPr lang="en-US" sz="2400" dirty="0" err="1" smtClean="0"/>
              <a:t>desenvolvimento</a:t>
            </a:r>
            <a:r>
              <a:rPr lang="en-US" sz="2400" dirty="0" smtClean="0"/>
              <a:t> no </a:t>
            </a:r>
            <a:r>
              <a:rPr lang="en-US" sz="2400" dirty="0" err="1" smtClean="0"/>
              <a:t>país</a:t>
            </a:r>
            <a:r>
              <a:rPr lang="en-US" sz="2400" dirty="0" smtClean="0"/>
              <a:t>.</a:t>
            </a:r>
            <a:endParaRPr lang="fr-FR" sz="2400" dirty="0" smtClean="0"/>
          </a:p>
          <a:p>
            <a:endParaRPr lang="fr-FR" sz="2800" dirty="0" smtClean="0"/>
          </a:p>
          <a:p>
            <a:endParaRPr lang="fr-F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</TotalTime>
  <Words>794</Words>
  <Application>Microsoft Office PowerPoint</Application>
  <PresentationFormat>On-screen Show (4:3)</PresentationFormat>
  <Paragraphs>122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Sessão de Informação/Formação sobre a Implementação do Programa</vt:lpstr>
      <vt:lpstr>O plano da sessao</vt:lpstr>
      <vt:lpstr>Slide 3</vt:lpstr>
      <vt:lpstr>Slide 4</vt:lpstr>
      <vt:lpstr>Uma plataforma administrativa unica</vt:lpstr>
      <vt:lpstr>Integrado no DaO</vt:lpstr>
      <vt:lpstr>Natureza da cooperacao</vt:lpstr>
      <vt:lpstr>Evolucao dos instrumentos</vt:lpstr>
      <vt:lpstr>Evolucao dos recursos</vt:lpstr>
      <vt:lpstr>Novas dificuldades</vt:lpstr>
      <vt:lpstr>Slide 11</vt:lpstr>
      <vt:lpstr>Slide 12</vt:lpstr>
      <vt:lpstr>Slide 13</vt:lpstr>
      <vt:lpstr>Predictabilidade</vt:lpstr>
      <vt:lpstr>Slide 15</vt:lpstr>
      <vt:lpstr>O que significa para Cabo Verde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Antonio.Pires</dc:creator>
  <cp:lastModifiedBy>Antonio.Pires</cp:lastModifiedBy>
  <cp:revision>324</cp:revision>
  <dcterms:created xsi:type="dcterms:W3CDTF">2012-10-01T10:57:39Z</dcterms:created>
  <dcterms:modified xsi:type="dcterms:W3CDTF">2012-10-09T09:21:11Z</dcterms:modified>
</cp:coreProperties>
</file>