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6" r:id="rId1"/>
  </p:sldMasterIdLst>
  <p:notesMasterIdLst>
    <p:notesMasterId r:id="rId17"/>
  </p:notesMasterIdLst>
  <p:handoutMasterIdLst>
    <p:handoutMasterId r:id="rId18"/>
  </p:handoutMasterIdLst>
  <p:sldIdLst>
    <p:sldId id="371" r:id="rId2"/>
    <p:sldId id="355" r:id="rId3"/>
    <p:sldId id="356" r:id="rId4"/>
    <p:sldId id="365" r:id="rId5"/>
    <p:sldId id="369" r:id="rId6"/>
    <p:sldId id="359" r:id="rId7"/>
    <p:sldId id="361" r:id="rId8"/>
    <p:sldId id="370" r:id="rId9"/>
    <p:sldId id="362" r:id="rId10"/>
    <p:sldId id="363" r:id="rId11"/>
    <p:sldId id="364" r:id="rId12"/>
    <p:sldId id="366" r:id="rId13"/>
    <p:sldId id="367" r:id="rId14"/>
    <p:sldId id="372" r:id="rId15"/>
    <p:sldId id="373" r:id="rId16"/>
  </p:sldIdLst>
  <p:sldSz cx="9144000" cy="6858000" type="screen4x3"/>
  <p:notesSz cx="6881813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77385" autoAdjust="0"/>
  </p:normalViewPr>
  <p:slideViewPr>
    <p:cSldViewPr>
      <p:cViewPr varScale="1">
        <p:scale>
          <a:sx n="116" d="100"/>
          <a:sy n="116" d="100"/>
        </p:scale>
        <p:origin x="-150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29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>
            <a:lvl1pPr defTabSz="92392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7313" y="0"/>
            <a:ext cx="298291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>
            <a:lvl1pPr algn="r" defTabSz="92392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829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defTabSz="92392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7313" y="8829675"/>
            <a:ext cx="298291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 defTabSz="92392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882C3213-96E1-4F23-AB93-7CB3F5A59C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29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>
            <a:lvl1pPr defTabSz="92392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7313" y="0"/>
            <a:ext cx="298291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>
            <a:lvl1pPr algn="r" defTabSz="92392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17600" y="696913"/>
            <a:ext cx="4649788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975" y="4416425"/>
            <a:ext cx="55054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8291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defTabSz="92392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7313" y="8829675"/>
            <a:ext cx="298291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 defTabSz="923925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B33ABBE2-25D2-4074-805C-416A76698B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16013" y="696913"/>
            <a:ext cx="4649787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B1B5-CD13-4229-AFC6-AA44E1AEB6E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905015-2081-4F8B-8ECA-DD4F6A47233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91A55C-70F2-430A-B6D4-3CCC2802FA1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5B1445-80D6-44BF-BF1F-0EE94EEFCE2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3ED931-6A8D-4402-918F-AD336204E82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4900C2-DAF1-4BF5-962D-6857441D251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4E941-0C51-4D1E-9B57-53776D94BE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A01EBE-569E-4B48-B86D-79404561B13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4AD2B3-027E-4FF5-B90F-13891354321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0F205A-11D9-48D7-B0FD-49AB9DB3EE6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1EDCBE-F43D-4CFE-ACC3-AD9457AB743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46CEF5-5CEC-4B27-9A99-FF5DB2E2AA1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1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799BF02-E5B2-42B4-AE57-E8FA0925BEC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905000"/>
            <a:ext cx="7772400" cy="2667000"/>
          </a:xfrm>
        </p:spPr>
        <p:txBody>
          <a:bodyPr>
            <a:noAutofit/>
          </a:bodyPr>
          <a:lstStyle/>
          <a:p>
            <a:r>
              <a:rPr lang="pt-PT" sz="4000" b="1" dirty="0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Sessão </a:t>
            </a:r>
            <a:r>
              <a:rPr lang="pt-PT" sz="4000" b="1" dirty="0" err="1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de</a:t>
            </a:r>
            <a:r>
              <a:rPr lang="pt-PT" sz="4000" b="1" dirty="0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 Informação/Formação </a:t>
            </a:r>
            <a:r>
              <a:rPr lang="pt-PT" sz="4000" b="1" dirty="0" err="1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sobre</a:t>
            </a:r>
            <a:r>
              <a:rPr lang="pt-PT" sz="4000" b="1" dirty="0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 a </a:t>
            </a:r>
            <a:r>
              <a:rPr lang="pt-PT" sz="4000" b="1" dirty="0" err="1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Implementação</a:t>
            </a:r>
            <a:r>
              <a:rPr lang="pt-PT" sz="4000" b="1" dirty="0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 do </a:t>
            </a:r>
            <a:r>
              <a:rPr lang="pt-PT" sz="4000" b="1" dirty="0" err="1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Programa</a:t>
            </a:r>
            <a:endParaRPr lang="en-US" sz="4000" b="1" dirty="0">
              <a:solidFill>
                <a:srgbClr val="0070C0"/>
              </a:solidFill>
              <a:latin typeface="Baskerville Old Face" pitchFamily="18" charset="0"/>
              <a:ea typeface="FZShuTi" pitchFamily="2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4724400"/>
            <a:ext cx="6400800" cy="762000"/>
          </a:xfrm>
        </p:spPr>
        <p:txBody>
          <a:bodyPr>
            <a:normAutofit/>
          </a:bodyPr>
          <a:lstStyle/>
          <a:p>
            <a:r>
              <a:rPr lang="pt-PT" sz="2800" b="1" dirty="0" smtClean="0">
                <a:solidFill>
                  <a:schemeClr val="accent2">
                    <a:lumMod val="75000"/>
                  </a:schemeClr>
                </a:solidFill>
              </a:rPr>
              <a:t>9 e 10 </a:t>
            </a:r>
            <a:r>
              <a:rPr lang="pt-PT" sz="2800" b="1" dirty="0" err="1" smtClean="0">
                <a:solidFill>
                  <a:schemeClr val="accent2">
                    <a:lumMod val="75000"/>
                  </a:schemeClr>
                </a:solidFill>
              </a:rPr>
              <a:t>de</a:t>
            </a:r>
            <a:r>
              <a:rPr lang="pt-PT" sz="2800" b="1" dirty="0" smtClean="0">
                <a:solidFill>
                  <a:schemeClr val="accent2">
                    <a:lumMod val="75000"/>
                  </a:schemeClr>
                </a:solidFill>
              </a:rPr>
              <a:t> Outubro </a:t>
            </a:r>
            <a:r>
              <a:rPr lang="pt-PT" sz="2800" b="1" dirty="0" err="1" smtClean="0">
                <a:solidFill>
                  <a:schemeClr val="accent2">
                    <a:lumMod val="75000"/>
                  </a:schemeClr>
                </a:solidFill>
              </a:rPr>
              <a:t>de</a:t>
            </a:r>
            <a:r>
              <a:rPr lang="pt-PT" sz="2800" b="1" dirty="0" smtClean="0">
                <a:solidFill>
                  <a:schemeClr val="accent2">
                    <a:lumMod val="75000"/>
                  </a:schemeClr>
                </a:solidFill>
              </a:rPr>
              <a:t> 2012</a:t>
            </a:r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7" name="Picture 3" descr="UNCV_logo_Horizontal_HiRes_blu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" y="388938"/>
            <a:ext cx="3098729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TheJointOffice_logo_HiR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381000"/>
            <a:ext cx="2057400" cy="121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905015-2081-4F8B-8ECA-DD4F6A47233F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defRPr/>
            </a:pPr>
            <a:r>
              <a:rPr lang="pt-PT" dirty="0" smtClean="0"/>
              <a:t>Documentos </a:t>
            </a:r>
            <a:r>
              <a:rPr lang="pt-PT" dirty="0" err="1" smtClean="0"/>
              <a:t>solicitados</a:t>
            </a:r>
            <a:r>
              <a:rPr lang="pt-PT" dirty="0" smtClean="0"/>
              <a:t> por </a:t>
            </a:r>
            <a:r>
              <a:rPr lang="pt-PT" dirty="0" err="1" smtClean="0"/>
              <a:t>Modalidade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pt-PT" sz="4000" b="1" dirty="0" smtClean="0">
                <a:solidFill>
                  <a:srgbClr val="FFC000"/>
                </a:solidFill>
              </a:rPr>
              <a:t>Reembolso: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pt-PT" dirty="0" smtClean="0"/>
              <a:t> Original </a:t>
            </a:r>
            <a:r>
              <a:rPr lang="pt-PT" dirty="0" err="1" smtClean="0"/>
              <a:t>do</a:t>
            </a:r>
            <a:r>
              <a:rPr lang="pt-PT" dirty="0" smtClean="0"/>
              <a:t> FACE </a:t>
            </a:r>
            <a:r>
              <a:rPr lang="pt-PT" dirty="0" err="1" smtClean="0"/>
              <a:t>assinado</a:t>
            </a:r>
            <a:r>
              <a:rPr lang="pt-PT" dirty="0" smtClean="0"/>
              <a:t> e </a:t>
            </a:r>
            <a:r>
              <a:rPr lang="pt-PT" dirty="0" err="1" smtClean="0"/>
              <a:t>carimbado</a:t>
            </a:r>
            <a:r>
              <a:rPr lang="pt-PT" dirty="0" smtClean="0"/>
              <a:t> com </a:t>
            </a:r>
            <a:r>
              <a:rPr lang="pt-PT" dirty="0" err="1" smtClean="0"/>
              <a:t>todas</a:t>
            </a:r>
            <a:r>
              <a:rPr lang="pt-PT" dirty="0" smtClean="0"/>
              <a:t> as </a:t>
            </a:r>
            <a:r>
              <a:rPr lang="pt-PT" dirty="0" err="1" smtClean="0"/>
              <a:t>informações</a:t>
            </a:r>
            <a:r>
              <a:rPr lang="pt-PT" dirty="0" smtClean="0"/>
              <a:t> (código, </a:t>
            </a:r>
            <a:r>
              <a:rPr lang="pt-PT" dirty="0" err="1" smtClean="0"/>
              <a:t>atividade</a:t>
            </a:r>
            <a:r>
              <a:rPr lang="pt-PT" dirty="0" smtClean="0"/>
              <a:t>, </a:t>
            </a:r>
            <a:r>
              <a:rPr lang="pt-PT" dirty="0" err="1" smtClean="0"/>
              <a:t>banco</a:t>
            </a:r>
            <a:r>
              <a:rPr lang="pt-PT" dirty="0" smtClean="0"/>
              <a:t>…).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pt-PT" dirty="0" smtClean="0"/>
              <a:t> Carta </a:t>
            </a:r>
            <a:r>
              <a:rPr lang="pt-PT" dirty="0" err="1" smtClean="0"/>
              <a:t>de</a:t>
            </a:r>
            <a:r>
              <a:rPr lang="pt-PT" dirty="0" smtClean="0"/>
              <a:t> acompanhamento.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pt-PT" dirty="0" smtClean="0"/>
              <a:t> Copia </a:t>
            </a:r>
            <a:r>
              <a:rPr lang="pt-PT" dirty="0" err="1" smtClean="0"/>
              <a:t>dos</a:t>
            </a:r>
            <a:r>
              <a:rPr lang="pt-PT" dirty="0" smtClean="0"/>
              <a:t> recibos </a:t>
            </a:r>
            <a:r>
              <a:rPr lang="pt-PT" dirty="0" err="1" smtClean="0"/>
              <a:t>dos</a:t>
            </a:r>
            <a:r>
              <a:rPr lang="pt-PT" dirty="0" smtClean="0"/>
              <a:t> pagamentos </a:t>
            </a:r>
            <a:r>
              <a:rPr lang="pt-PT" dirty="0" err="1" smtClean="0"/>
              <a:t>efectuados</a:t>
            </a:r>
            <a:r>
              <a:rPr lang="pt-PT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3ED931-6A8D-4402-918F-AD336204E82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pt-PT" dirty="0" smtClean="0"/>
              <a:t>Justificação </a:t>
            </a:r>
            <a:r>
              <a:rPr lang="pt-PT" dirty="0" err="1" smtClean="0"/>
              <a:t>de</a:t>
            </a:r>
            <a:r>
              <a:rPr lang="pt-PT" dirty="0" smtClean="0"/>
              <a:t> Avanços </a:t>
            </a:r>
            <a:r>
              <a:rPr lang="pt-PT" dirty="0" err="1" smtClean="0"/>
              <a:t>de</a:t>
            </a:r>
            <a:r>
              <a:rPr lang="pt-PT" dirty="0" smtClean="0"/>
              <a:t> Fundo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pt-PT" dirty="0" smtClean="0"/>
              <a:t>As </a:t>
            </a:r>
            <a:r>
              <a:rPr lang="pt-PT" dirty="0" err="1" smtClean="0"/>
              <a:t>peças</a:t>
            </a:r>
            <a:r>
              <a:rPr lang="pt-PT" dirty="0" smtClean="0"/>
              <a:t> justificativas originais ficarão sob a </a:t>
            </a:r>
            <a:r>
              <a:rPr lang="pt-PT" dirty="0" err="1" smtClean="0"/>
              <a:t>responsabilidade</a:t>
            </a:r>
            <a:r>
              <a:rPr lang="pt-PT" dirty="0" smtClean="0"/>
              <a:t> do </a:t>
            </a:r>
            <a:r>
              <a:rPr lang="pt-PT" dirty="0" err="1" smtClean="0"/>
              <a:t>Parceiro</a:t>
            </a:r>
            <a:r>
              <a:rPr lang="pt-PT" dirty="0" smtClean="0"/>
              <a:t>, e </a:t>
            </a:r>
            <a:r>
              <a:rPr lang="pt-PT" dirty="0" err="1" smtClean="0"/>
              <a:t>sempre</a:t>
            </a:r>
            <a:r>
              <a:rPr lang="pt-PT" dirty="0" smtClean="0"/>
              <a:t> disponíveis para eventuais consultas dos auditores ou </a:t>
            </a:r>
            <a:r>
              <a:rPr lang="pt-PT" dirty="0" err="1" smtClean="0"/>
              <a:t>do</a:t>
            </a:r>
            <a:r>
              <a:rPr lang="pt-PT" dirty="0" smtClean="0"/>
              <a:t> Escritório </a:t>
            </a:r>
            <a:r>
              <a:rPr lang="pt-PT" dirty="0" err="1" smtClean="0"/>
              <a:t>Comum</a:t>
            </a:r>
            <a:r>
              <a:rPr lang="pt-PT" dirty="0" smtClean="0"/>
              <a:t> nas </a:t>
            </a:r>
            <a:r>
              <a:rPr lang="pt-PT" dirty="0" err="1" smtClean="0"/>
              <a:t>visitas</a:t>
            </a:r>
            <a:r>
              <a:rPr lang="pt-PT" dirty="0" smtClean="0"/>
              <a:t> de </a:t>
            </a:r>
            <a:r>
              <a:rPr lang="pt-PT" dirty="0" err="1" smtClean="0"/>
              <a:t>seguimento</a:t>
            </a:r>
            <a:r>
              <a:rPr lang="pt-PT" dirty="0" smtClean="0"/>
              <a:t>/controlo.</a:t>
            </a:r>
          </a:p>
          <a:p>
            <a:pPr>
              <a:buFont typeface="Wingdings" pitchFamily="2" charset="2"/>
              <a:buNone/>
              <a:defRPr/>
            </a:pPr>
            <a:endParaRPr lang="pt-P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3ED931-6A8D-4402-918F-AD336204E82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pt-PT" dirty="0" smtClean="0"/>
              <a:t>Justificação </a:t>
            </a:r>
            <a:r>
              <a:rPr lang="pt-PT" dirty="0" err="1" smtClean="0"/>
              <a:t>de</a:t>
            </a:r>
            <a:r>
              <a:rPr lang="pt-PT" dirty="0" smtClean="0"/>
              <a:t> Avanços </a:t>
            </a:r>
            <a:r>
              <a:rPr lang="pt-PT" dirty="0" err="1" smtClean="0"/>
              <a:t>de</a:t>
            </a:r>
            <a:r>
              <a:rPr lang="pt-PT" dirty="0" smtClean="0"/>
              <a:t> Fundos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pt-PT" dirty="0" smtClean="0"/>
              <a:t>Os </a:t>
            </a:r>
            <a:r>
              <a:rPr lang="pt-PT" dirty="0" err="1" smtClean="0"/>
              <a:t>parceiros</a:t>
            </a:r>
            <a:r>
              <a:rPr lang="pt-PT" dirty="0" smtClean="0"/>
              <a:t> </a:t>
            </a:r>
            <a:r>
              <a:rPr lang="pt-PT" dirty="0" smtClean="0">
                <a:solidFill>
                  <a:srgbClr val="000000"/>
                </a:solidFill>
              </a:rPr>
              <a:t>deverão</a:t>
            </a:r>
            <a:r>
              <a:rPr lang="pt-PT" dirty="0" smtClean="0"/>
              <a:t> </a:t>
            </a:r>
            <a:r>
              <a:rPr lang="pt-PT" dirty="0" err="1" smtClean="0"/>
              <a:t>proceder</a:t>
            </a:r>
            <a:r>
              <a:rPr lang="pt-PT" dirty="0" smtClean="0"/>
              <a:t> a  justificação dos avanços de </a:t>
            </a:r>
            <a:r>
              <a:rPr lang="pt-PT" dirty="0" err="1" smtClean="0"/>
              <a:t>fundos</a:t>
            </a:r>
            <a:r>
              <a:rPr lang="pt-PT" dirty="0" smtClean="0"/>
              <a:t> trimestralmente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pt-PT" dirty="0" smtClean="0"/>
              <a:t>O </a:t>
            </a:r>
            <a:r>
              <a:rPr lang="pt-PT" dirty="0" err="1" smtClean="0"/>
              <a:t>próximo</a:t>
            </a:r>
            <a:r>
              <a:rPr lang="pt-PT" dirty="0" smtClean="0"/>
              <a:t> avanço </a:t>
            </a:r>
            <a:r>
              <a:rPr lang="pt-PT" dirty="0" err="1" smtClean="0"/>
              <a:t>só</a:t>
            </a:r>
            <a:r>
              <a:rPr lang="pt-PT" dirty="0" smtClean="0"/>
              <a:t> poderá ser efectuado </a:t>
            </a:r>
            <a:r>
              <a:rPr lang="pt-PT" dirty="0" err="1" smtClean="0"/>
              <a:t>após</a:t>
            </a:r>
            <a:r>
              <a:rPr lang="pt-PT" dirty="0" smtClean="0"/>
              <a:t> da </a:t>
            </a:r>
            <a:r>
              <a:rPr lang="pt-PT" dirty="0" err="1" smtClean="0"/>
              <a:t>justificação</a:t>
            </a:r>
            <a:r>
              <a:rPr lang="pt-PT" dirty="0" smtClean="0"/>
              <a:t> de </a:t>
            </a:r>
            <a:r>
              <a:rPr lang="pt-PT" dirty="0" err="1" smtClean="0"/>
              <a:t>pelo</a:t>
            </a:r>
            <a:r>
              <a:rPr lang="pt-PT" dirty="0" smtClean="0"/>
              <a:t> menos 80% </a:t>
            </a:r>
            <a:r>
              <a:rPr lang="pt-PT" dirty="0" err="1" smtClean="0"/>
              <a:t>do</a:t>
            </a:r>
            <a:r>
              <a:rPr lang="pt-PT" dirty="0" smtClean="0"/>
              <a:t> avanço </a:t>
            </a:r>
            <a:r>
              <a:rPr lang="pt-PT" dirty="0" err="1" smtClean="0"/>
              <a:t>precedente</a:t>
            </a:r>
            <a:r>
              <a:rPr lang="pt-PT" dirty="0" smtClean="0"/>
              <a:t>.</a:t>
            </a:r>
          </a:p>
          <a:p>
            <a:pPr>
              <a:buFont typeface="Wingdings" pitchFamily="2" charset="2"/>
              <a:buNone/>
              <a:defRPr/>
            </a:pPr>
            <a:endParaRPr lang="pt-PT" dirty="0" smtClean="0"/>
          </a:p>
          <a:p>
            <a:pPr>
              <a:buFont typeface="Wingdings" pitchFamily="2" charset="2"/>
              <a:buNone/>
              <a:defRPr/>
            </a:pPr>
            <a:r>
              <a:rPr lang="pt-PT" dirty="0" smtClean="0"/>
              <a:t>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3ED931-6A8D-4402-918F-AD336204E82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pt-PT" dirty="0" smtClean="0"/>
              <a:t>Justificação </a:t>
            </a:r>
            <a:r>
              <a:rPr lang="pt-PT" dirty="0" err="1" smtClean="0"/>
              <a:t>de</a:t>
            </a:r>
            <a:r>
              <a:rPr lang="pt-PT" dirty="0" smtClean="0"/>
              <a:t> avanços de fundos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pt-PT" dirty="0" smtClean="0">
                <a:solidFill>
                  <a:srgbClr val="000000"/>
                </a:solidFill>
              </a:rPr>
              <a:t>Os avanços de fundos justificados </a:t>
            </a:r>
            <a:r>
              <a:rPr lang="pt-PT" dirty="0" err="1" smtClean="0">
                <a:solidFill>
                  <a:srgbClr val="000000"/>
                </a:solidFill>
              </a:rPr>
              <a:t>tardiamente</a:t>
            </a:r>
            <a:r>
              <a:rPr lang="pt-PT" dirty="0" smtClean="0">
                <a:solidFill>
                  <a:srgbClr val="000000"/>
                </a:solidFill>
              </a:rPr>
              <a:t>, </a:t>
            </a:r>
            <a:r>
              <a:rPr lang="pt-PT" dirty="0" err="1" smtClean="0">
                <a:solidFill>
                  <a:srgbClr val="000000"/>
                </a:solidFill>
              </a:rPr>
              <a:t>num</a:t>
            </a:r>
            <a:r>
              <a:rPr lang="pt-PT" dirty="0" smtClean="0">
                <a:solidFill>
                  <a:srgbClr val="000000"/>
                </a:solidFill>
              </a:rPr>
              <a:t> período que ultrapassa os 4 </a:t>
            </a:r>
            <a:r>
              <a:rPr lang="pt-PT" dirty="0" err="1" smtClean="0">
                <a:solidFill>
                  <a:srgbClr val="000000"/>
                </a:solidFill>
              </a:rPr>
              <a:t>meses</a:t>
            </a:r>
            <a:r>
              <a:rPr lang="pt-PT" dirty="0" smtClean="0">
                <a:solidFill>
                  <a:srgbClr val="000000"/>
                </a:solidFill>
              </a:rPr>
              <a:t>, </a:t>
            </a:r>
            <a:r>
              <a:rPr lang="pt-PT" dirty="0" err="1" smtClean="0">
                <a:solidFill>
                  <a:srgbClr val="000000"/>
                </a:solidFill>
              </a:rPr>
              <a:t>são</a:t>
            </a:r>
            <a:r>
              <a:rPr lang="pt-PT" dirty="0" smtClean="0">
                <a:solidFill>
                  <a:srgbClr val="000000"/>
                </a:solidFill>
              </a:rPr>
              <a:t> identificados </a:t>
            </a:r>
            <a:r>
              <a:rPr lang="pt-PT" dirty="0" err="1" smtClean="0">
                <a:solidFill>
                  <a:srgbClr val="000000"/>
                </a:solidFill>
              </a:rPr>
              <a:t>automaticamente</a:t>
            </a:r>
            <a:r>
              <a:rPr lang="pt-PT" dirty="0" smtClean="0">
                <a:solidFill>
                  <a:srgbClr val="000000"/>
                </a:solidFill>
              </a:rPr>
              <a:t> pela </a:t>
            </a:r>
            <a:r>
              <a:rPr lang="pt-PT" dirty="0" err="1" smtClean="0">
                <a:solidFill>
                  <a:srgbClr val="000000"/>
                </a:solidFill>
              </a:rPr>
              <a:t>sede</a:t>
            </a:r>
            <a:r>
              <a:rPr lang="pt-PT" dirty="0" smtClean="0">
                <a:solidFill>
                  <a:srgbClr val="000000"/>
                </a:solidFill>
              </a:rPr>
              <a:t> e o </a:t>
            </a:r>
            <a:r>
              <a:rPr lang="pt-PT" dirty="0" err="1" smtClean="0">
                <a:solidFill>
                  <a:srgbClr val="000000"/>
                </a:solidFill>
              </a:rPr>
              <a:t>país</a:t>
            </a:r>
            <a:r>
              <a:rPr lang="pt-PT" dirty="0" smtClean="0">
                <a:solidFill>
                  <a:srgbClr val="000000"/>
                </a:solidFill>
              </a:rPr>
              <a:t> é </a:t>
            </a:r>
            <a:r>
              <a:rPr lang="pt-PT" dirty="0" err="1" smtClean="0">
                <a:solidFill>
                  <a:srgbClr val="000000"/>
                </a:solidFill>
              </a:rPr>
              <a:t>avaliado</a:t>
            </a:r>
            <a:r>
              <a:rPr lang="pt-PT" dirty="0" smtClean="0">
                <a:solidFill>
                  <a:srgbClr val="000000"/>
                </a:solidFill>
              </a:rPr>
              <a:t> em </a:t>
            </a:r>
            <a:r>
              <a:rPr lang="pt-PT" dirty="0" err="1" smtClean="0">
                <a:solidFill>
                  <a:srgbClr val="000000"/>
                </a:solidFill>
              </a:rPr>
              <a:t>função</a:t>
            </a:r>
            <a:r>
              <a:rPr lang="pt-PT" dirty="0" smtClean="0">
                <a:solidFill>
                  <a:srgbClr val="000000"/>
                </a:solidFill>
              </a:rPr>
              <a:t> deste </a:t>
            </a:r>
            <a:r>
              <a:rPr lang="pt-PT" dirty="0" err="1" smtClean="0">
                <a:solidFill>
                  <a:srgbClr val="000000"/>
                </a:solidFill>
              </a:rPr>
              <a:t>indicador</a:t>
            </a:r>
            <a:r>
              <a:rPr lang="pt-PT" dirty="0" smtClean="0">
                <a:solidFill>
                  <a:srgbClr val="000000"/>
                </a:solidFill>
              </a:rPr>
              <a:t> (atraso).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pt-PT" dirty="0" smtClean="0">
                <a:solidFill>
                  <a:srgbClr val="000000"/>
                </a:solidFill>
              </a:rPr>
              <a:t>À </a:t>
            </a:r>
            <a:r>
              <a:rPr lang="pt-PT" dirty="0" err="1" smtClean="0">
                <a:solidFill>
                  <a:srgbClr val="000000"/>
                </a:solidFill>
              </a:rPr>
              <a:t>medida</a:t>
            </a:r>
            <a:r>
              <a:rPr lang="pt-PT" dirty="0" smtClean="0">
                <a:solidFill>
                  <a:srgbClr val="000000"/>
                </a:solidFill>
              </a:rPr>
              <a:t> que </a:t>
            </a:r>
            <a:r>
              <a:rPr lang="pt-PT" dirty="0" err="1" smtClean="0">
                <a:solidFill>
                  <a:srgbClr val="000000"/>
                </a:solidFill>
              </a:rPr>
              <a:t>esse</a:t>
            </a:r>
            <a:r>
              <a:rPr lang="pt-PT" dirty="0" smtClean="0">
                <a:solidFill>
                  <a:srgbClr val="000000"/>
                </a:solidFill>
              </a:rPr>
              <a:t> atraso </a:t>
            </a:r>
            <a:r>
              <a:rPr lang="pt-PT" dirty="0" err="1" smtClean="0">
                <a:solidFill>
                  <a:srgbClr val="000000"/>
                </a:solidFill>
              </a:rPr>
              <a:t>aumente</a:t>
            </a:r>
            <a:r>
              <a:rPr lang="pt-PT" dirty="0" smtClean="0">
                <a:solidFill>
                  <a:srgbClr val="000000"/>
                </a:solidFill>
              </a:rPr>
              <a:t> para 6 e 9 meses, o </a:t>
            </a:r>
            <a:r>
              <a:rPr lang="pt-PT" dirty="0" err="1" smtClean="0">
                <a:solidFill>
                  <a:srgbClr val="000000"/>
                </a:solidFill>
              </a:rPr>
              <a:t>país</a:t>
            </a:r>
            <a:r>
              <a:rPr lang="pt-PT" dirty="0" smtClean="0">
                <a:solidFill>
                  <a:srgbClr val="000000"/>
                </a:solidFill>
              </a:rPr>
              <a:t> fica </a:t>
            </a:r>
            <a:r>
              <a:rPr lang="pt-PT" dirty="0" err="1" smtClean="0">
                <a:solidFill>
                  <a:srgbClr val="000000"/>
                </a:solidFill>
              </a:rPr>
              <a:t>ainda</a:t>
            </a:r>
            <a:r>
              <a:rPr lang="pt-PT" dirty="0" smtClean="0">
                <a:solidFill>
                  <a:srgbClr val="000000"/>
                </a:solidFill>
              </a:rPr>
              <a:t> mais penalizado na avaliação através </a:t>
            </a:r>
            <a:r>
              <a:rPr lang="pt-PT" dirty="0" err="1" smtClean="0">
                <a:solidFill>
                  <a:srgbClr val="000000"/>
                </a:solidFill>
              </a:rPr>
              <a:t>Dashboard</a:t>
            </a:r>
            <a:r>
              <a:rPr lang="pt-PT" dirty="0" smtClean="0">
                <a:solidFill>
                  <a:srgbClr val="000000"/>
                </a:solidFill>
              </a:rPr>
              <a:t> mundial </a:t>
            </a:r>
            <a:r>
              <a:rPr lang="pt-PT" dirty="0" err="1" smtClean="0">
                <a:solidFill>
                  <a:srgbClr val="000000"/>
                </a:solidFill>
              </a:rPr>
              <a:t>das</a:t>
            </a:r>
            <a:r>
              <a:rPr lang="pt-PT" dirty="0" smtClean="0">
                <a:solidFill>
                  <a:srgbClr val="000000"/>
                </a:solidFill>
              </a:rPr>
              <a:t> Nações </a:t>
            </a:r>
            <a:r>
              <a:rPr lang="pt-PT" dirty="0" err="1" smtClean="0">
                <a:solidFill>
                  <a:srgbClr val="000000"/>
                </a:solidFill>
              </a:rPr>
              <a:t>Unidas</a:t>
            </a:r>
            <a:r>
              <a:rPr lang="pt-PT" dirty="0" smtClean="0">
                <a:solidFill>
                  <a:srgbClr val="000000"/>
                </a:solidFill>
              </a:rPr>
              <a:t>. </a:t>
            </a:r>
          </a:p>
          <a:p>
            <a:pPr>
              <a:buFontTx/>
              <a:buChar char="-"/>
              <a:defRPr/>
            </a:pPr>
            <a:endParaRPr lang="pt-PT" dirty="0" smtClean="0">
              <a:solidFill>
                <a:srgbClr val="000000"/>
              </a:solidFill>
            </a:endParaRPr>
          </a:p>
          <a:p>
            <a:pPr>
              <a:buFontTx/>
              <a:buChar char="-"/>
              <a:defRPr/>
            </a:pPr>
            <a:endParaRPr lang="pt-PT" dirty="0" smtClean="0">
              <a:solidFill>
                <a:srgbClr val="000000"/>
              </a:solidFill>
            </a:endParaRPr>
          </a:p>
          <a:p>
            <a:pPr>
              <a:buFontTx/>
              <a:buChar char="-"/>
              <a:defRPr/>
            </a:pPr>
            <a:endParaRPr lang="pt-PT" dirty="0" smtClean="0"/>
          </a:p>
          <a:p>
            <a:pPr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3ED931-6A8D-4402-918F-AD336204E82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0000"/>
          </a:bodyPr>
          <a:lstStyle/>
          <a:p>
            <a:pPr>
              <a:defRPr/>
            </a:pPr>
            <a:r>
              <a:rPr lang="pt-PT" b="1" dirty="0" err="1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Dashboard</a:t>
            </a:r>
            <a:endParaRPr lang="en-US" b="1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71546"/>
            <a:ext cx="8615680" cy="53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3ED931-6A8D-4402-918F-AD336204E82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86808" cy="65403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0000"/>
          </a:bodyPr>
          <a:lstStyle/>
          <a:p>
            <a:pPr>
              <a:defRPr/>
            </a:pPr>
            <a:r>
              <a:rPr lang="pt-PT" b="1" dirty="0" err="1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Workflow</a:t>
            </a:r>
            <a:r>
              <a:rPr lang="pt-PT" b="1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 do </a:t>
            </a:r>
            <a:r>
              <a:rPr lang="pt-PT" b="1" dirty="0" err="1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FACE</a:t>
            </a:r>
            <a:endParaRPr lang="pt-PT" b="1" dirty="0" smtClean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4AD2B3-027E-4FF5-B90F-13891354321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28596" y="1000108"/>
          <a:ext cx="8286807" cy="5356542"/>
        </p:xfrm>
        <a:graphic>
          <a:graphicData uri="http://schemas.openxmlformats.org/drawingml/2006/table">
            <a:tbl>
              <a:tblPr/>
              <a:tblGrid>
                <a:gridCol w="980764"/>
                <a:gridCol w="4099335"/>
                <a:gridCol w="3206708"/>
              </a:tblGrid>
              <a:tr h="2721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Etapas</a:t>
                      </a:r>
                      <a:endParaRPr lang="en-US" sz="24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Tarefas</a:t>
                      </a:r>
                      <a:endParaRPr lang="en-US" sz="24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Responsabilidades</a:t>
                      </a:r>
                      <a:endParaRPr lang="en-US" sz="24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4914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 smtClean="0">
                          <a:latin typeface="Calibri"/>
                          <a:ea typeface="Calibri"/>
                          <a:cs typeface="Times New Roman"/>
                        </a:rPr>
                        <a:t>1ª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Recepção/Analise/Certificação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i="1" dirty="0">
                          <a:latin typeface="Calibri"/>
                          <a:ea typeface="Calibri"/>
                          <a:cs typeface="Times New Roman"/>
                        </a:rPr>
                        <a:t>Responsável </a:t>
                      </a:r>
                      <a:r>
                        <a:rPr lang="pt-PT" sz="1600" i="1" dirty="0" err="1">
                          <a:latin typeface="Calibri"/>
                          <a:ea typeface="Calibri"/>
                          <a:cs typeface="Times New Roman"/>
                        </a:rPr>
                        <a:t>de</a:t>
                      </a:r>
                      <a:r>
                        <a:rPr lang="pt-PT" sz="1600" i="1" dirty="0">
                          <a:latin typeface="Calibri"/>
                          <a:ea typeface="Calibri"/>
                          <a:cs typeface="Times New Roman"/>
                        </a:rPr>
                        <a:t> Programa</a:t>
                      </a:r>
                      <a:endParaRPr lang="en-US" sz="16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58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 smtClean="0">
                          <a:latin typeface="Calibri"/>
                          <a:ea typeface="Calibri"/>
                          <a:cs typeface="Times New Roman"/>
                        </a:rPr>
                        <a:t>2ª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Introdução </a:t>
                      </a:r>
                      <a:r>
                        <a:rPr lang="pt-PT" sz="1600" b="1" dirty="0" err="1">
                          <a:latin typeface="Calibri"/>
                          <a:ea typeface="Calibri"/>
                          <a:cs typeface="Times New Roman"/>
                        </a:rPr>
                        <a:t>no</a:t>
                      </a: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 ATLAS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i="1" dirty="0">
                          <a:latin typeface="Calibri"/>
                          <a:ea typeface="Calibri"/>
                          <a:cs typeface="Times New Roman"/>
                        </a:rPr>
                        <a:t>Assistente </a:t>
                      </a:r>
                      <a:r>
                        <a:rPr lang="pt-PT" sz="1600" i="1" dirty="0" err="1">
                          <a:latin typeface="Calibri"/>
                          <a:ea typeface="Calibri"/>
                          <a:cs typeface="Times New Roman"/>
                        </a:rPr>
                        <a:t>Programa</a:t>
                      </a:r>
                      <a:endParaRPr lang="en-US" sz="16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11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 smtClean="0">
                          <a:latin typeface="Calibri"/>
                          <a:ea typeface="Calibri"/>
                          <a:cs typeface="Times New Roman"/>
                        </a:rPr>
                        <a:t>3ª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Aprovação </a:t>
                      </a:r>
                      <a:r>
                        <a:rPr lang="pt-PT" sz="1600" b="1" dirty="0" err="1">
                          <a:latin typeface="Calibri"/>
                          <a:ea typeface="Calibri"/>
                          <a:cs typeface="Times New Roman"/>
                        </a:rPr>
                        <a:t>do</a:t>
                      </a: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 pagamento </a:t>
                      </a:r>
                      <a:r>
                        <a:rPr lang="pt-PT" sz="1600" b="1" dirty="0" err="1">
                          <a:latin typeface="Calibri"/>
                          <a:ea typeface="Calibri"/>
                          <a:cs typeface="Times New Roman"/>
                        </a:rPr>
                        <a:t>no</a:t>
                      </a: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 ATLAS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i="1" dirty="0">
                          <a:latin typeface="Calibri"/>
                          <a:ea typeface="Calibri"/>
                          <a:cs typeface="Times New Roman"/>
                        </a:rPr>
                        <a:t>Representante </a:t>
                      </a:r>
                      <a:r>
                        <a:rPr lang="pt-PT" sz="1600" i="1" dirty="0" err="1">
                          <a:latin typeface="Calibri"/>
                          <a:ea typeface="Calibri"/>
                          <a:cs typeface="Times New Roman"/>
                        </a:rPr>
                        <a:t>Adjunta</a:t>
                      </a:r>
                      <a:r>
                        <a:rPr lang="pt-PT" sz="1600" i="1" dirty="0">
                          <a:latin typeface="Calibri"/>
                          <a:ea typeface="Calibri"/>
                          <a:cs typeface="Times New Roman"/>
                        </a:rPr>
                        <a:t> ou </a:t>
                      </a:r>
                      <a:r>
                        <a:rPr lang="pt-PT" sz="1600" i="1" dirty="0" err="1">
                          <a:latin typeface="Calibri"/>
                          <a:ea typeface="Calibri"/>
                          <a:cs typeface="Times New Roman"/>
                        </a:rPr>
                        <a:t>chefe</a:t>
                      </a:r>
                      <a:r>
                        <a:rPr lang="pt-PT" sz="1600" i="1" dirty="0">
                          <a:latin typeface="Calibri"/>
                          <a:ea typeface="Calibri"/>
                          <a:cs typeface="Times New Roman"/>
                        </a:rPr>
                        <a:t> das </a:t>
                      </a:r>
                      <a:r>
                        <a:rPr lang="pt-PT" sz="1600" i="1" dirty="0" err="1">
                          <a:latin typeface="Calibri"/>
                          <a:ea typeface="Calibri"/>
                          <a:cs typeface="Times New Roman"/>
                        </a:rPr>
                        <a:t>Operações</a:t>
                      </a:r>
                      <a:r>
                        <a:rPr lang="pt-PT" sz="1600" i="1" dirty="0">
                          <a:latin typeface="Calibri"/>
                          <a:ea typeface="Calibri"/>
                          <a:cs typeface="Times New Roman"/>
                        </a:rPr>
                        <a:t> ou </a:t>
                      </a:r>
                      <a:r>
                        <a:rPr lang="pt-PT" sz="1600" i="1" dirty="0" err="1">
                          <a:latin typeface="Calibri"/>
                          <a:ea typeface="Calibri"/>
                          <a:cs typeface="Times New Roman"/>
                        </a:rPr>
                        <a:t>Finance</a:t>
                      </a:r>
                      <a:r>
                        <a:rPr lang="pt-PT" sz="1600" i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PT" sz="1600" i="1" dirty="0" err="1">
                          <a:latin typeface="Calibri"/>
                          <a:ea typeface="Calibri"/>
                          <a:cs typeface="Times New Roman"/>
                        </a:rPr>
                        <a:t>Analyst</a:t>
                      </a:r>
                      <a:endParaRPr lang="en-US" sz="16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58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 smtClean="0">
                          <a:latin typeface="Calibri"/>
                          <a:ea typeface="Calibri"/>
                          <a:cs typeface="Times New Roman"/>
                        </a:rPr>
                        <a:t>4ª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 err="1">
                          <a:latin typeface="Calibri"/>
                          <a:ea typeface="Calibri"/>
                          <a:cs typeface="Times New Roman"/>
                        </a:rPr>
                        <a:t>Budget</a:t>
                      </a: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PT" sz="1600" b="1" dirty="0" err="1">
                          <a:latin typeface="Calibri"/>
                          <a:ea typeface="Calibri"/>
                          <a:cs typeface="Times New Roman"/>
                        </a:rPr>
                        <a:t>check</a:t>
                      </a: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 (Disponibilidade </a:t>
                      </a:r>
                      <a:r>
                        <a:rPr lang="pt-PT" sz="1600" b="1" dirty="0" err="1">
                          <a:latin typeface="Calibri"/>
                          <a:ea typeface="Calibri"/>
                          <a:cs typeface="Times New Roman"/>
                        </a:rPr>
                        <a:t>do</a:t>
                      </a: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PT" sz="1600" b="1" dirty="0" smtClean="0">
                          <a:latin typeface="Calibri"/>
                          <a:ea typeface="Calibri"/>
                          <a:cs typeface="Times New Roman"/>
                        </a:rPr>
                        <a:t>Orçamento</a:t>
                      </a: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i="1" dirty="0" err="1" smtClean="0">
                          <a:latin typeface="Calibri"/>
                          <a:ea typeface="Calibri"/>
                          <a:cs typeface="Times New Roman"/>
                        </a:rPr>
                        <a:t>Aprovers</a:t>
                      </a:r>
                      <a:r>
                        <a:rPr lang="pt-PT" sz="1600" i="1" baseline="0" dirty="0" smtClean="0">
                          <a:latin typeface="Calibri"/>
                          <a:ea typeface="Calibri"/>
                          <a:cs typeface="Times New Roman"/>
                        </a:rPr>
                        <a:t> ou </a:t>
                      </a:r>
                      <a:r>
                        <a:rPr lang="pt-PT" sz="1600" i="1" dirty="0" err="1" smtClean="0">
                          <a:latin typeface="Calibri"/>
                          <a:ea typeface="Calibri"/>
                          <a:cs typeface="Times New Roman"/>
                        </a:rPr>
                        <a:t>Assistente</a:t>
                      </a:r>
                      <a:r>
                        <a:rPr lang="pt-PT" sz="1600" i="1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PT" sz="1600" i="1" dirty="0">
                          <a:latin typeface="Calibri"/>
                          <a:ea typeface="Calibri"/>
                          <a:cs typeface="Times New Roman"/>
                        </a:rPr>
                        <a:t>Programa</a:t>
                      </a:r>
                      <a:endParaRPr lang="en-US" sz="16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11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 smtClean="0">
                          <a:latin typeface="Calibri"/>
                          <a:ea typeface="Calibri"/>
                          <a:cs typeface="Times New Roman"/>
                        </a:rPr>
                        <a:t>5ª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Transmissão </a:t>
                      </a:r>
                      <a:r>
                        <a:rPr lang="pt-PT" sz="1600" b="1" dirty="0" err="1">
                          <a:latin typeface="Calibri"/>
                          <a:ea typeface="Calibri"/>
                          <a:cs typeface="Times New Roman"/>
                        </a:rPr>
                        <a:t>do</a:t>
                      </a: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 dossier </a:t>
                      </a:r>
                      <a:r>
                        <a:rPr lang="pt-PT" sz="16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PT" sz="1600" b="1" baseline="0" dirty="0" err="1" smtClean="0">
                          <a:latin typeface="Calibri"/>
                          <a:ea typeface="Calibri"/>
                          <a:cs typeface="Times New Roman"/>
                        </a:rPr>
                        <a:t>aos</a:t>
                      </a:r>
                      <a:r>
                        <a:rPr lang="pt-PT" sz="16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serviços </a:t>
                      </a:r>
                      <a:r>
                        <a:rPr lang="pt-PT" sz="1600" b="1" baseline="0" dirty="0" err="1" smtClean="0">
                          <a:latin typeface="Calibri"/>
                          <a:ea typeface="Calibri"/>
                          <a:cs typeface="Times New Roman"/>
                        </a:rPr>
                        <a:t>das</a:t>
                      </a:r>
                      <a:r>
                        <a:rPr lang="pt-PT" sz="16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f</a:t>
                      </a:r>
                      <a:r>
                        <a:rPr lang="pt-PT" sz="1600" b="1" dirty="0" smtClean="0">
                          <a:latin typeface="Calibri"/>
                          <a:ea typeface="Calibri"/>
                          <a:cs typeface="Times New Roman"/>
                        </a:rPr>
                        <a:t>inanças </a:t>
                      </a: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para verificação dos dados.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i="1" dirty="0">
                          <a:latin typeface="Calibri"/>
                          <a:ea typeface="Calibri"/>
                          <a:cs typeface="Times New Roman"/>
                        </a:rPr>
                        <a:t>Assistente </a:t>
                      </a:r>
                      <a:r>
                        <a:rPr lang="pt-PT" sz="1600" i="1" dirty="0" err="1">
                          <a:latin typeface="Calibri"/>
                          <a:ea typeface="Calibri"/>
                          <a:cs typeface="Times New Roman"/>
                        </a:rPr>
                        <a:t>Financeira</a:t>
                      </a:r>
                      <a:endParaRPr lang="en-US" sz="16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58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 smtClean="0">
                          <a:latin typeface="Calibri"/>
                          <a:ea typeface="Calibri"/>
                          <a:cs typeface="Times New Roman"/>
                        </a:rPr>
                        <a:t>6ª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Emissão </a:t>
                      </a:r>
                      <a:r>
                        <a:rPr lang="pt-PT" sz="1600" b="1" dirty="0" err="1">
                          <a:latin typeface="Calibri"/>
                          <a:ea typeface="Calibri"/>
                          <a:cs typeface="Times New Roman"/>
                        </a:rPr>
                        <a:t>dos</a:t>
                      </a: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 cheques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i="1" dirty="0" err="1">
                          <a:latin typeface="Calibri"/>
                          <a:ea typeface="Calibri"/>
                          <a:cs typeface="Times New Roman"/>
                        </a:rPr>
                        <a:t>Finance</a:t>
                      </a:r>
                      <a:r>
                        <a:rPr lang="pt-PT" sz="1600" i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PT" sz="1600" i="1" dirty="0" err="1">
                          <a:latin typeface="Calibri"/>
                          <a:ea typeface="Calibri"/>
                          <a:cs typeface="Times New Roman"/>
                        </a:rPr>
                        <a:t>Treasury</a:t>
                      </a:r>
                      <a:endParaRPr lang="en-US" sz="16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58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 smtClean="0">
                          <a:latin typeface="Calibri"/>
                          <a:ea typeface="Calibri"/>
                          <a:cs typeface="Times New Roman"/>
                        </a:rPr>
                        <a:t>7ª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Certificação </a:t>
                      </a:r>
                      <a:r>
                        <a:rPr lang="pt-PT" sz="1600" b="1" dirty="0" err="1">
                          <a:latin typeface="Calibri"/>
                          <a:ea typeface="Calibri"/>
                          <a:cs typeface="Times New Roman"/>
                        </a:rPr>
                        <a:t>dos</a:t>
                      </a: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 cheques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i="1" dirty="0" err="1">
                          <a:latin typeface="Calibri"/>
                          <a:ea typeface="Calibri"/>
                          <a:cs typeface="Times New Roman"/>
                        </a:rPr>
                        <a:t>Finance</a:t>
                      </a:r>
                      <a:r>
                        <a:rPr lang="pt-PT" sz="1600" i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PT" sz="1600" i="1" dirty="0" err="1">
                          <a:latin typeface="Calibri"/>
                          <a:ea typeface="Calibri"/>
                          <a:cs typeface="Times New Roman"/>
                        </a:rPr>
                        <a:t>Analyst</a:t>
                      </a:r>
                      <a:endParaRPr lang="en-US" sz="16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963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 smtClean="0">
                          <a:latin typeface="Calibri"/>
                          <a:ea typeface="Calibri"/>
                          <a:cs typeface="Times New Roman"/>
                        </a:rPr>
                        <a:t>8ª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 smtClean="0">
                          <a:latin typeface="Calibri"/>
                          <a:ea typeface="Calibri"/>
                          <a:cs typeface="Times New Roman"/>
                        </a:rPr>
                        <a:t>Assinatura </a:t>
                      </a:r>
                      <a:r>
                        <a:rPr lang="pt-PT" sz="1600" b="1" dirty="0" err="1" smtClean="0">
                          <a:latin typeface="Calibri"/>
                          <a:ea typeface="Calibri"/>
                          <a:cs typeface="Times New Roman"/>
                        </a:rPr>
                        <a:t>dos</a:t>
                      </a:r>
                      <a:r>
                        <a:rPr lang="pt-PT" sz="1600" b="1" dirty="0" smtClean="0">
                          <a:latin typeface="Calibri"/>
                          <a:ea typeface="Calibri"/>
                          <a:cs typeface="Times New Roman"/>
                        </a:rPr>
                        <a:t> cheques </a:t>
                      </a:r>
                      <a:r>
                        <a:rPr lang="pt-PT" sz="1600" b="1" dirty="0" err="1">
                          <a:latin typeface="Calibri"/>
                          <a:ea typeface="Calibri"/>
                          <a:cs typeface="Times New Roman"/>
                        </a:rPr>
                        <a:t>por</a:t>
                      </a: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 2 </a:t>
                      </a:r>
                      <a:r>
                        <a:rPr lang="pt-PT" sz="1600" b="1" dirty="0" err="1">
                          <a:latin typeface="Calibri"/>
                          <a:ea typeface="Calibri"/>
                          <a:cs typeface="Times New Roman"/>
                        </a:rPr>
                        <a:t>pessoas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i="1" dirty="0">
                          <a:latin typeface="Calibri"/>
                          <a:ea typeface="Calibri"/>
                          <a:cs typeface="Times New Roman"/>
                        </a:rPr>
                        <a:t>Nomeados (</a:t>
                      </a:r>
                      <a:r>
                        <a:rPr lang="pt-PT" sz="1600" i="0" dirty="0" err="1">
                          <a:latin typeface="Calibri"/>
                          <a:ea typeface="Calibri"/>
                          <a:cs typeface="Times New Roman"/>
                        </a:rPr>
                        <a:t>Representante</a:t>
                      </a:r>
                      <a:r>
                        <a:rPr lang="pt-PT" sz="1600" i="0" dirty="0">
                          <a:latin typeface="Calibri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pt-PT" sz="1600" i="0" dirty="0" err="1">
                          <a:latin typeface="Calibri"/>
                          <a:ea typeface="Calibri"/>
                          <a:cs typeface="Times New Roman"/>
                        </a:rPr>
                        <a:t>Representante</a:t>
                      </a:r>
                      <a:r>
                        <a:rPr lang="pt-PT" sz="1600" i="0" dirty="0">
                          <a:latin typeface="Calibri"/>
                          <a:ea typeface="Calibri"/>
                          <a:cs typeface="Times New Roman"/>
                        </a:rPr>
                        <a:t> Adjunta, </a:t>
                      </a:r>
                      <a:r>
                        <a:rPr lang="pt-PT" sz="1600" i="0" dirty="0" err="1">
                          <a:latin typeface="Calibri"/>
                          <a:ea typeface="Calibri"/>
                          <a:cs typeface="Times New Roman"/>
                        </a:rPr>
                        <a:t>Chefe</a:t>
                      </a:r>
                      <a:r>
                        <a:rPr lang="pt-PT" sz="1600" i="0" dirty="0">
                          <a:latin typeface="Calibri"/>
                          <a:ea typeface="Calibri"/>
                          <a:cs typeface="Times New Roman"/>
                        </a:rPr>
                        <a:t> das </a:t>
                      </a:r>
                      <a:r>
                        <a:rPr lang="pt-PT" sz="1600" i="0" dirty="0" err="1" smtClean="0">
                          <a:latin typeface="Calibri"/>
                          <a:ea typeface="Calibri"/>
                          <a:cs typeface="Times New Roman"/>
                        </a:rPr>
                        <a:t>Operações</a:t>
                      </a:r>
                      <a:r>
                        <a:rPr lang="pt-PT" sz="1600" i="0" dirty="0" smtClean="0">
                          <a:latin typeface="Calibri"/>
                          <a:ea typeface="Calibri"/>
                          <a:cs typeface="Times New Roman"/>
                        </a:rPr>
                        <a:t>/Analista </a:t>
                      </a:r>
                      <a:r>
                        <a:rPr lang="pt-PT" sz="1600" i="0" dirty="0" err="1" smtClean="0">
                          <a:latin typeface="Calibri"/>
                          <a:ea typeface="Calibri"/>
                          <a:cs typeface="Times New Roman"/>
                        </a:rPr>
                        <a:t>Administrativo</a:t>
                      </a:r>
                      <a:r>
                        <a:rPr lang="pt-PT" sz="1600" i="0" dirty="0" smtClean="0">
                          <a:latin typeface="Calibri"/>
                          <a:ea typeface="Calibri"/>
                          <a:cs typeface="Times New Roman"/>
                        </a:rPr>
                        <a:t>/ </a:t>
                      </a:r>
                      <a:r>
                        <a:rPr lang="pt-PT" sz="1600" i="0" dirty="0" err="1" smtClean="0">
                          <a:latin typeface="Calibri"/>
                          <a:ea typeface="Calibri"/>
                          <a:cs typeface="Times New Roman"/>
                        </a:rPr>
                        <a:t>Especialista</a:t>
                      </a:r>
                      <a:r>
                        <a:rPr lang="pt-PT" sz="1600" i="0" dirty="0" smtClean="0">
                          <a:latin typeface="Calibri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pt-PT" sz="1600" i="0" dirty="0" err="1" smtClean="0">
                          <a:latin typeface="Calibri"/>
                          <a:ea typeface="Calibri"/>
                          <a:cs typeface="Times New Roman"/>
                        </a:rPr>
                        <a:t>Programa</a:t>
                      </a:r>
                      <a:r>
                        <a:rPr lang="pt-PT" sz="1600" i="0" dirty="0" smtClean="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endParaRPr lang="en-US" sz="16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58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 smtClean="0">
                          <a:latin typeface="Calibri"/>
                          <a:ea typeface="Calibri"/>
                          <a:cs typeface="Times New Roman"/>
                        </a:rPr>
                        <a:t>9ª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dirty="0">
                          <a:latin typeface="Calibri"/>
                          <a:ea typeface="Calibri"/>
                          <a:cs typeface="Times New Roman"/>
                        </a:rPr>
                        <a:t>Pagamento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i="1" dirty="0">
                          <a:latin typeface="Calibri"/>
                          <a:ea typeface="Calibri"/>
                          <a:cs typeface="Times New Roman"/>
                        </a:rPr>
                        <a:t>Finanças</a:t>
                      </a:r>
                      <a:endParaRPr lang="en-US" sz="16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27" marR="56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pt-PT" dirty="0" smtClean="0"/>
              <a:t>Execução </a:t>
            </a:r>
            <a:r>
              <a:rPr lang="pt-PT" dirty="0" err="1" smtClean="0"/>
              <a:t>Nacional</a:t>
            </a:r>
            <a:r>
              <a:rPr lang="pt-PT" dirty="0" smtClean="0"/>
              <a:t> (NEX/</a:t>
            </a:r>
            <a:r>
              <a:rPr lang="pt-PT" dirty="0" err="1" smtClean="0"/>
              <a:t>NIM</a:t>
            </a:r>
            <a:r>
              <a:rPr lang="pt-PT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  <a:defRPr/>
            </a:pPr>
            <a:r>
              <a:rPr lang="fr-FR" dirty="0" smtClean="0"/>
              <a:t>Modo </a:t>
            </a:r>
            <a:r>
              <a:rPr lang="fr-FR" dirty="0" err="1" smtClean="0"/>
              <a:t>operacional</a:t>
            </a:r>
            <a:r>
              <a:rPr lang="fr-FR" dirty="0" smtClean="0"/>
              <a:t> do </a:t>
            </a:r>
            <a:r>
              <a:rPr lang="fr-FR" dirty="0" err="1" smtClean="0"/>
              <a:t>país</a:t>
            </a:r>
            <a:r>
              <a:rPr lang="fr-FR" dirty="0" smtClean="0"/>
              <a:t> </a:t>
            </a:r>
            <a:r>
              <a:rPr lang="fr-FR" dirty="0" err="1" smtClean="0"/>
              <a:t>beneficiário</a:t>
            </a:r>
            <a:r>
              <a:rPr lang="fr-FR" dirty="0" smtClean="0"/>
              <a:t> </a:t>
            </a:r>
            <a:r>
              <a:rPr lang="fr-FR" dirty="0" err="1" smtClean="0"/>
              <a:t>assumir</a:t>
            </a:r>
            <a:r>
              <a:rPr lang="fr-FR" dirty="0" smtClean="0"/>
              <a:t> </a:t>
            </a:r>
            <a:r>
              <a:rPr lang="fr-FR" dirty="0" err="1" smtClean="0"/>
              <a:t>como</a:t>
            </a:r>
            <a:r>
              <a:rPr lang="fr-FR" dirty="0" smtClean="0"/>
              <a:t> </a:t>
            </a:r>
            <a:r>
              <a:rPr lang="fr-FR" dirty="0" err="1" smtClean="0"/>
              <a:t>responsável</a:t>
            </a:r>
            <a:r>
              <a:rPr lang="fr-FR" dirty="0" smtClean="0"/>
              <a:t> pela </a:t>
            </a:r>
            <a:r>
              <a:rPr lang="fr-FR" dirty="0" err="1" smtClean="0"/>
              <a:t>gestão</a:t>
            </a:r>
            <a:r>
              <a:rPr lang="fr-FR" dirty="0" smtClean="0"/>
              <a:t> e </a:t>
            </a:r>
            <a:r>
              <a:rPr lang="fr-FR" dirty="0" err="1" smtClean="0"/>
              <a:t>execução</a:t>
            </a:r>
            <a:r>
              <a:rPr lang="fr-FR" dirty="0" smtClean="0"/>
              <a:t> dos </a:t>
            </a:r>
            <a:r>
              <a:rPr lang="fr-FR" dirty="0" err="1" smtClean="0"/>
              <a:t>programas</a:t>
            </a:r>
            <a:r>
              <a:rPr lang="fr-FR" dirty="0" smtClean="0"/>
              <a:t> e </a:t>
            </a:r>
            <a:r>
              <a:rPr lang="fr-FR" dirty="0" err="1" smtClean="0"/>
              <a:t>projetos</a:t>
            </a:r>
            <a:r>
              <a:rPr lang="fr-FR" dirty="0" smtClean="0"/>
              <a:t>.</a:t>
            </a:r>
          </a:p>
          <a:p>
            <a:pPr>
              <a:buFont typeface="Wingdings" pitchFamily="2" charset="2"/>
              <a:buChar char="v"/>
              <a:defRPr/>
            </a:pPr>
            <a:endParaRPr lang="fr-FR" dirty="0" smtClean="0"/>
          </a:p>
          <a:p>
            <a:pPr>
              <a:buFont typeface="Wingdings" pitchFamily="2" charset="2"/>
              <a:buChar char="v"/>
              <a:defRPr/>
            </a:pPr>
            <a:r>
              <a:rPr lang="pt-PT" dirty="0" smtClean="0">
                <a:solidFill>
                  <a:srgbClr val="000000"/>
                </a:solidFill>
              </a:rPr>
              <a:t>Aplicação </a:t>
            </a:r>
            <a:r>
              <a:rPr lang="pt-PT" dirty="0" err="1" smtClean="0">
                <a:solidFill>
                  <a:srgbClr val="000000"/>
                </a:solidFill>
              </a:rPr>
              <a:t>de</a:t>
            </a:r>
            <a:r>
              <a:rPr lang="pt-PT" dirty="0" smtClean="0">
                <a:solidFill>
                  <a:srgbClr val="000000"/>
                </a:solidFill>
              </a:rPr>
              <a:t> regras e </a:t>
            </a:r>
            <a:r>
              <a:rPr lang="pt-PT" dirty="0" err="1" smtClean="0">
                <a:solidFill>
                  <a:srgbClr val="000000"/>
                </a:solidFill>
              </a:rPr>
              <a:t>procedimentos</a:t>
            </a:r>
            <a:r>
              <a:rPr lang="pt-PT" dirty="0" smtClean="0">
                <a:solidFill>
                  <a:srgbClr val="000000"/>
                </a:solidFill>
              </a:rPr>
              <a:t> do </a:t>
            </a:r>
            <a:r>
              <a:rPr lang="pt-PT" dirty="0" err="1" smtClean="0">
                <a:solidFill>
                  <a:srgbClr val="000000"/>
                </a:solidFill>
              </a:rPr>
              <a:t>Governo</a:t>
            </a:r>
            <a:r>
              <a:rPr lang="pt-PT" dirty="0" smtClean="0">
                <a:solidFill>
                  <a:srgbClr val="000000"/>
                </a:solidFill>
              </a:rPr>
              <a:t>, </a:t>
            </a:r>
            <a:r>
              <a:rPr lang="pt-PT" dirty="0" err="1" smtClean="0">
                <a:solidFill>
                  <a:srgbClr val="000000"/>
                </a:solidFill>
              </a:rPr>
              <a:t>compativeis</a:t>
            </a:r>
            <a:r>
              <a:rPr lang="pt-PT" dirty="0" smtClean="0">
                <a:solidFill>
                  <a:srgbClr val="000000"/>
                </a:solidFill>
              </a:rPr>
              <a:t> com </a:t>
            </a:r>
            <a:r>
              <a:rPr lang="pt-PT" dirty="0" err="1" smtClean="0">
                <a:solidFill>
                  <a:srgbClr val="000000"/>
                </a:solidFill>
              </a:rPr>
              <a:t>as</a:t>
            </a:r>
            <a:r>
              <a:rPr lang="pt-PT" dirty="0" smtClean="0">
                <a:solidFill>
                  <a:srgbClr val="000000"/>
                </a:solidFill>
              </a:rPr>
              <a:t> praticas </a:t>
            </a:r>
            <a:r>
              <a:rPr lang="pt-PT" dirty="0" err="1" smtClean="0">
                <a:solidFill>
                  <a:srgbClr val="000000"/>
                </a:solidFill>
              </a:rPr>
              <a:t>internationais</a:t>
            </a:r>
            <a:r>
              <a:rPr lang="pt-PT" dirty="0" smtClean="0">
                <a:solidFill>
                  <a:srgbClr val="000000"/>
                </a:solidFill>
              </a:rPr>
              <a:t> recomendadas</a:t>
            </a:r>
          </a:p>
          <a:p>
            <a:pPr>
              <a:defRPr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3ED931-6A8D-4402-918F-AD336204E82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pt-PT" dirty="0"/>
              <a:t>Execução </a:t>
            </a:r>
            <a:r>
              <a:rPr lang="pt-PT" dirty="0" err="1"/>
              <a:t>Nacional</a:t>
            </a:r>
            <a:r>
              <a:rPr lang="pt-PT" dirty="0"/>
              <a:t> (</a:t>
            </a:r>
            <a:r>
              <a:rPr lang="pt-PT" dirty="0" smtClean="0"/>
              <a:t>NEX/NIM)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fr-FR" dirty="0" smtClean="0"/>
              <a:t>O </a:t>
            </a:r>
            <a:r>
              <a:rPr lang="fr-FR" dirty="0" err="1" smtClean="0"/>
              <a:t>Parceiro</a:t>
            </a:r>
            <a:r>
              <a:rPr lang="fr-FR" dirty="0" smtClean="0"/>
              <a:t> de </a:t>
            </a:r>
            <a:r>
              <a:rPr lang="fr-FR" dirty="0" err="1" smtClean="0"/>
              <a:t>Implementação</a:t>
            </a:r>
            <a:r>
              <a:rPr lang="fr-FR" dirty="0" smtClean="0"/>
              <a:t> assume as </a:t>
            </a:r>
            <a:r>
              <a:rPr lang="fr-FR" dirty="0" err="1" smtClean="0"/>
              <a:t>seguintes</a:t>
            </a:r>
            <a:r>
              <a:rPr lang="fr-FR" dirty="0" smtClean="0"/>
              <a:t> </a:t>
            </a:r>
            <a:r>
              <a:rPr lang="fr-FR" dirty="0" err="1" smtClean="0"/>
              <a:t>responsabilidades</a:t>
            </a:r>
            <a:r>
              <a:rPr lang="fr-FR" dirty="0" smtClean="0"/>
              <a:t> 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pt-PT" dirty="0" smtClean="0"/>
              <a:t>Que </a:t>
            </a:r>
            <a:r>
              <a:rPr lang="pt-PT" dirty="0" err="1" smtClean="0"/>
              <a:t>os</a:t>
            </a:r>
            <a:r>
              <a:rPr lang="pt-PT" dirty="0" smtClean="0"/>
              <a:t> recursos </a:t>
            </a:r>
            <a:r>
              <a:rPr lang="pt-PT" dirty="0" err="1" smtClean="0"/>
              <a:t>sejam</a:t>
            </a:r>
            <a:r>
              <a:rPr lang="pt-PT" dirty="0" smtClean="0"/>
              <a:t> utilizados </a:t>
            </a:r>
            <a:r>
              <a:rPr lang="pt-PT" dirty="0" err="1" smtClean="0"/>
              <a:t>de</a:t>
            </a:r>
            <a:r>
              <a:rPr lang="pt-PT" dirty="0" smtClean="0"/>
              <a:t> maneira </a:t>
            </a:r>
            <a:r>
              <a:rPr lang="pt-PT" dirty="0" err="1" smtClean="0"/>
              <a:t>eficaz</a:t>
            </a:r>
            <a:r>
              <a:rPr lang="pt-PT" dirty="0" smtClean="0"/>
              <a:t> como </a:t>
            </a:r>
            <a:r>
              <a:rPr lang="pt-PT" dirty="0" err="1" smtClean="0"/>
              <a:t>inicialemente</a:t>
            </a:r>
            <a:r>
              <a:rPr lang="pt-PT" dirty="0" smtClean="0"/>
              <a:t> previsto </a:t>
            </a:r>
            <a:r>
              <a:rPr lang="pt-PT" dirty="0" err="1" smtClean="0"/>
              <a:t>nos</a:t>
            </a:r>
            <a:r>
              <a:rPr lang="pt-PT" dirty="0" smtClean="0"/>
              <a:t> Planos </a:t>
            </a:r>
            <a:r>
              <a:rPr lang="pt-PT" dirty="0" err="1" smtClean="0"/>
              <a:t>de</a:t>
            </a:r>
            <a:r>
              <a:rPr lang="pt-PT" dirty="0" smtClean="0"/>
              <a:t> Trabalho </a:t>
            </a:r>
            <a:r>
              <a:rPr lang="pt-PT" dirty="0" err="1" smtClean="0"/>
              <a:t>Anuais</a:t>
            </a:r>
            <a:r>
              <a:rPr lang="pt-PT" dirty="0" smtClean="0"/>
              <a:t>.</a:t>
            </a:r>
          </a:p>
          <a:p>
            <a:pPr>
              <a:buFont typeface="Wingdings" pitchFamily="2" charset="2"/>
              <a:buChar char="ü"/>
              <a:defRPr/>
            </a:pPr>
            <a:endParaRPr lang="en-US" dirty="0" smtClean="0"/>
          </a:p>
          <a:p>
            <a:pPr>
              <a:buFont typeface="Wingdings" pitchFamily="2" charset="2"/>
              <a:buChar char="ü"/>
              <a:defRPr/>
            </a:pPr>
            <a:r>
              <a:rPr lang="pt-PT" dirty="0" smtClean="0"/>
              <a:t>Apresentar </a:t>
            </a:r>
            <a:r>
              <a:rPr lang="pt-PT" dirty="0" err="1" smtClean="0"/>
              <a:t>relatórios</a:t>
            </a:r>
            <a:r>
              <a:rPr lang="pt-PT" dirty="0" smtClean="0"/>
              <a:t> financeiros </a:t>
            </a:r>
            <a:r>
              <a:rPr lang="pt-PT" dirty="0" err="1" smtClean="0"/>
              <a:t>apropriados</a:t>
            </a:r>
            <a:r>
              <a:rPr lang="pt-PT" dirty="0" smtClean="0"/>
              <a:t> como </a:t>
            </a:r>
            <a:r>
              <a:rPr lang="pt-PT" dirty="0" err="1" smtClean="0"/>
              <a:t>especificado</a:t>
            </a:r>
            <a:r>
              <a:rPr lang="pt-PT" dirty="0" smtClean="0"/>
              <a:t> no </a:t>
            </a:r>
            <a:r>
              <a:rPr lang="pt-PT" dirty="0" err="1" smtClean="0"/>
              <a:t>acordo</a:t>
            </a:r>
            <a:r>
              <a:rPr lang="pt-PT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3ED931-6A8D-4402-918F-AD336204E82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pt-PT" dirty="0"/>
              <a:t>Execução </a:t>
            </a:r>
            <a:r>
              <a:rPr lang="pt-PT" dirty="0" err="1"/>
              <a:t>Nacional</a:t>
            </a:r>
            <a:r>
              <a:rPr lang="pt-PT" dirty="0"/>
              <a:t> (</a:t>
            </a:r>
            <a:r>
              <a:rPr lang="pt-PT" dirty="0" smtClean="0"/>
              <a:t>NEX/NIM)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pt-PT" dirty="0" smtClean="0"/>
              <a:t>Que </a:t>
            </a:r>
            <a:r>
              <a:rPr lang="pt-PT" dirty="0" err="1" smtClean="0"/>
              <a:t>os</a:t>
            </a:r>
            <a:r>
              <a:rPr lang="pt-PT" dirty="0" smtClean="0"/>
              <a:t> equipamentos e </a:t>
            </a:r>
            <a:r>
              <a:rPr lang="pt-PT" dirty="0" err="1" smtClean="0"/>
              <a:t>materiais</a:t>
            </a:r>
            <a:r>
              <a:rPr lang="pt-PT" dirty="0" smtClean="0"/>
              <a:t> adquiridos </a:t>
            </a:r>
            <a:r>
              <a:rPr lang="pt-PT" dirty="0" err="1" smtClean="0"/>
              <a:t>com</a:t>
            </a:r>
            <a:r>
              <a:rPr lang="pt-PT" dirty="0" smtClean="0"/>
              <a:t> os </a:t>
            </a:r>
            <a:r>
              <a:rPr lang="pt-PT" dirty="0" err="1" smtClean="0"/>
              <a:t>recursos</a:t>
            </a:r>
            <a:r>
              <a:rPr lang="pt-PT" dirty="0" smtClean="0"/>
              <a:t> do </a:t>
            </a:r>
            <a:r>
              <a:rPr lang="pt-PT" dirty="0" err="1" smtClean="0"/>
              <a:t>projeto</a:t>
            </a:r>
            <a:r>
              <a:rPr lang="pt-PT" dirty="0" smtClean="0"/>
              <a:t>, </a:t>
            </a:r>
            <a:r>
              <a:rPr lang="pt-PT" dirty="0" err="1" smtClean="0"/>
              <a:t>sejam</a:t>
            </a:r>
            <a:r>
              <a:rPr lang="pt-PT" dirty="0" smtClean="0"/>
              <a:t> utilizados </a:t>
            </a:r>
            <a:r>
              <a:rPr lang="pt-PT" dirty="0" err="1" smtClean="0"/>
              <a:t>estritamente</a:t>
            </a:r>
            <a:r>
              <a:rPr lang="pt-PT" dirty="0" smtClean="0"/>
              <a:t> para </a:t>
            </a:r>
            <a:r>
              <a:rPr lang="pt-PT" dirty="0" err="1" smtClean="0"/>
              <a:t>os</a:t>
            </a:r>
            <a:r>
              <a:rPr lang="pt-PT" dirty="0" smtClean="0"/>
              <a:t> fins </a:t>
            </a:r>
            <a:r>
              <a:rPr lang="pt-PT" dirty="0" err="1" smtClean="0"/>
              <a:t>do</a:t>
            </a:r>
            <a:r>
              <a:rPr lang="pt-PT" dirty="0" smtClean="0"/>
              <a:t> programa.</a:t>
            </a:r>
          </a:p>
          <a:p>
            <a:pPr>
              <a:buFont typeface="Wingdings" pitchFamily="2" charset="2"/>
              <a:buChar char="ü"/>
              <a:defRPr/>
            </a:pPr>
            <a:endParaRPr lang="pt-PT" dirty="0" smtClean="0"/>
          </a:p>
          <a:p>
            <a:pPr>
              <a:buFont typeface="Wingdings" pitchFamily="2" charset="2"/>
              <a:buChar char="ü"/>
              <a:defRPr/>
            </a:pPr>
            <a:r>
              <a:rPr lang="pt-PT" dirty="0" smtClean="0"/>
              <a:t>Garantir </a:t>
            </a:r>
            <a:r>
              <a:rPr lang="pt-PT" dirty="0" err="1" smtClean="0"/>
              <a:t>uma</a:t>
            </a:r>
            <a:r>
              <a:rPr lang="pt-PT" dirty="0" smtClean="0"/>
              <a:t> qualidade </a:t>
            </a:r>
            <a:r>
              <a:rPr lang="pt-PT" dirty="0" err="1" smtClean="0"/>
              <a:t>de</a:t>
            </a:r>
            <a:r>
              <a:rPr lang="pt-PT" dirty="0" smtClean="0"/>
              <a:t> supervisão geral.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3ED931-6A8D-4402-918F-AD336204E82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pt-PT" dirty="0"/>
              <a:t>Execução </a:t>
            </a:r>
            <a:r>
              <a:rPr lang="pt-PT" dirty="0" err="1"/>
              <a:t>Nacional</a:t>
            </a:r>
            <a:r>
              <a:rPr lang="pt-PT" dirty="0"/>
              <a:t> (</a:t>
            </a:r>
            <a:r>
              <a:rPr lang="pt-PT" dirty="0" smtClean="0"/>
              <a:t>NEX/NIM)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pt-PT" dirty="0" smtClean="0"/>
              <a:t>Os </a:t>
            </a:r>
            <a:r>
              <a:rPr lang="pt-PT" dirty="0" err="1" smtClean="0"/>
              <a:t>Parceiros</a:t>
            </a:r>
            <a:r>
              <a:rPr lang="pt-PT" dirty="0" smtClean="0"/>
              <a:t> devem </a:t>
            </a:r>
            <a:r>
              <a:rPr lang="pt-PT" dirty="0" err="1" smtClean="0"/>
              <a:t>designar</a:t>
            </a:r>
            <a:r>
              <a:rPr lang="pt-PT" dirty="0" smtClean="0"/>
              <a:t> e </a:t>
            </a:r>
            <a:r>
              <a:rPr lang="pt-PT" dirty="0" err="1" smtClean="0"/>
              <a:t>informar</a:t>
            </a:r>
            <a:r>
              <a:rPr lang="pt-PT" dirty="0" smtClean="0"/>
              <a:t> ao </a:t>
            </a:r>
            <a:r>
              <a:rPr lang="pt-PT" dirty="0"/>
              <a:t>E</a:t>
            </a:r>
            <a:r>
              <a:rPr lang="pt-PT" dirty="0" smtClean="0"/>
              <a:t>scritório Comum </a:t>
            </a:r>
            <a:r>
              <a:rPr lang="pt-PT" dirty="0" err="1" smtClean="0"/>
              <a:t>os</a:t>
            </a:r>
            <a:r>
              <a:rPr lang="pt-PT" dirty="0" smtClean="0"/>
              <a:t> nomes </a:t>
            </a:r>
            <a:r>
              <a:rPr lang="pt-PT" dirty="0" err="1" smtClean="0"/>
              <a:t>dos</a:t>
            </a:r>
            <a:r>
              <a:rPr lang="pt-PT" dirty="0" smtClean="0"/>
              <a:t> responsáveis pela gestão financeira dos </a:t>
            </a:r>
            <a:r>
              <a:rPr lang="pt-PT" dirty="0" err="1" smtClean="0"/>
              <a:t>projetos</a:t>
            </a:r>
            <a:r>
              <a:rPr lang="pt-PT" dirty="0" smtClean="0"/>
              <a:t> com </a:t>
            </a:r>
            <a:r>
              <a:rPr lang="pt-PT" dirty="0" err="1" smtClean="0"/>
              <a:t>os</a:t>
            </a:r>
            <a:r>
              <a:rPr lang="pt-PT" dirty="0" smtClean="0"/>
              <a:t> respectivos </a:t>
            </a:r>
            <a:r>
              <a:rPr lang="pt-PT" dirty="0" err="1" smtClean="0"/>
              <a:t>espécimes</a:t>
            </a:r>
            <a:r>
              <a:rPr lang="pt-PT" dirty="0" smtClean="0"/>
              <a:t> de </a:t>
            </a:r>
            <a:r>
              <a:rPr lang="pt-PT" dirty="0" err="1" smtClean="0"/>
              <a:t>assinatura</a:t>
            </a:r>
            <a:r>
              <a:rPr lang="pt-PT" dirty="0" smtClean="0"/>
              <a:t>.</a:t>
            </a:r>
          </a:p>
          <a:p>
            <a:pPr>
              <a:buFont typeface="Wingdings" pitchFamily="2" charset="2"/>
              <a:buChar char="ü"/>
              <a:defRPr/>
            </a:pPr>
            <a:endParaRPr lang="pt-PT" dirty="0" smtClean="0"/>
          </a:p>
          <a:p>
            <a:pPr>
              <a:buFont typeface="Wingdings" pitchFamily="2" charset="2"/>
              <a:buChar char="ü"/>
              <a:defRPr/>
            </a:pPr>
            <a:r>
              <a:rPr lang="pt-PT" dirty="0" smtClean="0"/>
              <a:t> A </a:t>
            </a:r>
            <a:r>
              <a:rPr lang="pt-PT" dirty="0" err="1" smtClean="0"/>
              <a:t>modalidade</a:t>
            </a:r>
            <a:r>
              <a:rPr lang="pt-PT" dirty="0" smtClean="0"/>
              <a:t> “Avanço </a:t>
            </a:r>
            <a:r>
              <a:rPr lang="pt-PT" dirty="0" err="1" smtClean="0"/>
              <a:t>de</a:t>
            </a:r>
            <a:r>
              <a:rPr lang="pt-PT" dirty="0" smtClean="0"/>
              <a:t> Fundo” exige a abertura duma </a:t>
            </a:r>
            <a:r>
              <a:rPr lang="pt-PT" dirty="0" err="1" smtClean="0"/>
              <a:t>conta</a:t>
            </a:r>
            <a:r>
              <a:rPr lang="pt-PT" dirty="0" smtClean="0"/>
              <a:t> bancária especifica por cada projeto.  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3ED931-6A8D-4402-918F-AD336204E82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pt-PT" dirty="0" smtClean="0"/>
              <a:t>Modalidades </a:t>
            </a:r>
            <a:r>
              <a:rPr lang="pt-PT" dirty="0" err="1" smtClean="0"/>
              <a:t>de</a:t>
            </a:r>
            <a:r>
              <a:rPr lang="pt-PT" dirty="0" smtClean="0"/>
              <a:t> Pagamento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  <a:defRPr/>
            </a:pPr>
            <a:r>
              <a:rPr lang="pt-PT" dirty="0" smtClean="0"/>
              <a:t>	No </a:t>
            </a:r>
            <a:r>
              <a:rPr lang="pt-PT" dirty="0" err="1" smtClean="0"/>
              <a:t>quadro</a:t>
            </a:r>
            <a:r>
              <a:rPr lang="pt-PT" dirty="0" smtClean="0"/>
              <a:t> da </a:t>
            </a:r>
            <a:r>
              <a:rPr lang="pt-PT" dirty="0" err="1" smtClean="0"/>
              <a:t>execução</a:t>
            </a:r>
            <a:r>
              <a:rPr lang="pt-PT" dirty="0" smtClean="0"/>
              <a:t> nacional, existem 3 modalidades de pagamento :</a:t>
            </a:r>
          </a:p>
          <a:p>
            <a:pPr>
              <a:buNone/>
              <a:defRPr/>
            </a:pPr>
            <a:endParaRPr lang="pt-PT" dirty="0" smtClean="0"/>
          </a:p>
          <a:p>
            <a:pPr lvl="2">
              <a:buFont typeface="Wingdings" pitchFamily="2" charset="2"/>
              <a:buChar char="§"/>
              <a:defRPr/>
            </a:pPr>
            <a:r>
              <a:rPr lang="pt-PT" sz="3900" dirty="0" smtClean="0"/>
              <a:t>  Avanço </a:t>
            </a:r>
            <a:r>
              <a:rPr lang="pt-PT" sz="3900" dirty="0" err="1" smtClean="0"/>
              <a:t>de</a:t>
            </a:r>
            <a:r>
              <a:rPr lang="pt-PT" sz="3900" dirty="0" smtClean="0"/>
              <a:t> Fundo </a:t>
            </a:r>
            <a:r>
              <a:rPr lang="pt-PT" sz="3900" dirty="0" err="1" smtClean="0"/>
              <a:t>Trimestral</a:t>
            </a:r>
            <a:endParaRPr lang="pt-PT" sz="3900" dirty="0" smtClean="0"/>
          </a:p>
          <a:p>
            <a:pPr lvl="2">
              <a:buFont typeface="Wingdings" pitchFamily="2" charset="2"/>
              <a:buChar char="§"/>
              <a:defRPr/>
            </a:pPr>
            <a:r>
              <a:rPr lang="pt-PT" sz="3900" dirty="0" smtClean="0"/>
              <a:t>  Pagamento </a:t>
            </a:r>
            <a:r>
              <a:rPr lang="pt-PT" sz="3900" dirty="0" err="1" smtClean="0"/>
              <a:t>Directo</a:t>
            </a:r>
            <a:endParaRPr lang="pt-PT" sz="3900" dirty="0" smtClean="0"/>
          </a:p>
          <a:p>
            <a:pPr lvl="2">
              <a:buFont typeface="Wingdings" pitchFamily="2" charset="2"/>
              <a:buChar char="§"/>
              <a:defRPr/>
            </a:pPr>
            <a:r>
              <a:rPr lang="pt-PT" sz="3900" dirty="0" smtClean="0"/>
              <a:t>  Reembolso</a:t>
            </a:r>
          </a:p>
          <a:p>
            <a:pPr>
              <a:buNone/>
              <a:defRPr/>
            </a:pPr>
            <a:endParaRPr lang="pt-PT" dirty="0" smtClean="0"/>
          </a:p>
          <a:p>
            <a:pPr marL="342900" lvl="1" indent="-342900" algn="ctr">
              <a:buClr>
                <a:schemeClr val="hlink"/>
              </a:buClr>
              <a:buSzPct val="60000"/>
              <a:buFontTx/>
              <a:buNone/>
              <a:defRPr/>
            </a:pPr>
            <a:r>
              <a:rPr lang="pt-PT" sz="3000" dirty="0" smtClean="0">
                <a:solidFill>
                  <a:srgbClr val="FF0000"/>
                </a:solidFill>
              </a:rPr>
              <a:t>O </a:t>
            </a:r>
            <a:r>
              <a:rPr lang="pt-PT" sz="3000" dirty="0" err="1" smtClean="0">
                <a:solidFill>
                  <a:srgbClr val="FF0000"/>
                </a:solidFill>
              </a:rPr>
              <a:t>Formulário</a:t>
            </a:r>
            <a:r>
              <a:rPr lang="pt-PT" sz="3000" dirty="0" smtClean="0">
                <a:solidFill>
                  <a:srgbClr val="FF0000"/>
                </a:solidFill>
              </a:rPr>
              <a:t> FACE </a:t>
            </a:r>
            <a:r>
              <a:rPr lang="pt-PT" sz="3000" dirty="0" err="1" smtClean="0">
                <a:solidFill>
                  <a:srgbClr val="FF0000"/>
                </a:solidFill>
              </a:rPr>
              <a:t>deve</a:t>
            </a:r>
            <a:r>
              <a:rPr lang="pt-PT" sz="3000" dirty="0" smtClean="0">
                <a:solidFill>
                  <a:srgbClr val="FF0000"/>
                </a:solidFill>
              </a:rPr>
              <a:t> ser </a:t>
            </a:r>
            <a:r>
              <a:rPr lang="pt-PT" sz="3000" dirty="0" err="1" smtClean="0">
                <a:solidFill>
                  <a:srgbClr val="FF0000"/>
                </a:solidFill>
              </a:rPr>
              <a:t>usado</a:t>
            </a:r>
            <a:r>
              <a:rPr lang="pt-PT" sz="3000" dirty="0" smtClean="0">
                <a:solidFill>
                  <a:srgbClr val="FF0000"/>
                </a:solidFill>
              </a:rPr>
              <a:t> para </a:t>
            </a:r>
            <a:r>
              <a:rPr lang="pt-PT" sz="3000" dirty="0" err="1" smtClean="0">
                <a:solidFill>
                  <a:srgbClr val="FF0000"/>
                </a:solidFill>
              </a:rPr>
              <a:t>qualquer</a:t>
            </a:r>
            <a:r>
              <a:rPr lang="pt-PT" sz="3000" dirty="0" smtClean="0">
                <a:solidFill>
                  <a:srgbClr val="FF0000"/>
                </a:solidFill>
              </a:rPr>
              <a:t> uma </a:t>
            </a:r>
          </a:p>
          <a:p>
            <a:pPr marL="342900" lvl="1" indent="-342900" algn="ctr">
              <a:buClr>
                <a:schemeClr val="hlink"/>
              </a:buClr>
              <a:buSzPct val="60000"/>
              <a:buFontTx/>
              <a:buNone/>
              <a:defRPr/>
            </a:pPr>
            <a:r>
              <a:rPr lang="pt-PT" sz="3000" dirty="0" smtClean="0">
                <a:solidFill>
                  <a:srgbClr val="FF0000"/>
                </a:solidFill>
              </a:rPr>
              <a:t>destas modalidades de pagamento.</a:t>
            </a:r>
          </a:p>
          <a:p>
            <a:pPr marL="342900" lvl="1" indent="-342900">
              <a:buClr>
                <a:schemeClr val="hlink"/>
              </a:buClr>
              <a:buSzPct val="60000"/>
              <a:buFontTx/>
              <a:buNone/>
              <a:defRPr/>
            </a:pPr>
            <a:endParaRPr lang="pt-PT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pt-PT" dirty="0" smtClean="0"/>
          </a:p>
          <a:p>
            <a:pPr>
              <a:defRPr/>
            </a:pPr>
            <a:endParaRPr lang="pt-PT" dirty="0" smtClean="0"/>
          </a:p>
          <a:p>
            <a:pPr>
              <a:defRPr/>
            </a:pPr>
            <a:endParaRPr lang="pt-PT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3ED931-6A8D-4402-918F-AD336204E82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defRPr/>
            </a:pPr>
            <a:r>
              <a:rPr lang="pt-PT" dirty="0" smtClean="0"/>
              <a:t>Documentos </a:t>
            </a:r>
            <a:r>
              <a:rPr lang="pt-PT" dirty="0" err="1" smtClean="0"/>
              <a:t>solicitados</a:t>
            </a:r>
            <a:r>
              <a:rPr lang="pt-PT" dirty="0" smtClean="0"/>
              <a:t> por </a:t>
            </a:r>
            <a:r>
              <a:rPr lang="pt-PT" dirty="0" err="1" smtClean="0"/>
              <a:t>modalidade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pt-PT" sz="5200" b="1" u="sng" dirty="0" smtClean="0">
                <a:solidFill>
                  <a:srgbClr val="FFC000"/>
                </a:solidFill>
              </a:rPr>
              <a:t>Pedido </a:t>
            </a:r>
            <a:r>
              <a:rPr lang="pt-PT" sz="5200" b="1" u="sng" dirty="0" err="1" smtClean="0">
                <a:solidFill>
                  <a:srgbClr val="FFC000"/>
                </a:solidFill>
              </a:rPr>
              <a:t>de</a:t>
            </a:r>
            <a:r>
              <a:rPr lang="pt-PT" sz="5200" b="1" u="sng" dirty="0" smtClean="0">
                <a:solidFill>
                  <a:srgbClr val="FFC000"/>
                </a:solidFill>
              </a:rPr>
              <a:t> avanço de Fundos </a:t>
            </a:r>
            <a:r>
              <a:rPr lang="pt-PT" sz="5200" b="1" dirty="0" smtClean="0">
                <a:solidFill>
                  <a:srgbClr val="FFC000"/>
                </a:solidFill>
              </a:rPr>
              <a:t>:</a:t>
            </a:r>
          </a:p>
          <a:p>
            <a:pPr lvl="1">
              <a:lnSpc>
                <a:spcPct val="120000"/>
              </a:lnSpc>
              <a:buFont typeface="Wingdings" pitchFamily="2" charset="2"/>
              <a:buChar char="Ø"/>
              <a:defRPr/>
            </a:pPr>
            <a:r>
              <a:rPr lang="pt-PT" sz="4100" dirty="0" smtClean="0"/>
              <a:t> Original do FACE </a:t>
            </a:r>
            <a:r>
              <a:rPr lang="pt-PT" sz="4100" dirty="0" err="1" smtClean="0"/>
              <a:t>assinado</a:t>
            </a:r>
            <a:r>
              <a:rPr lang="pt-PT" sz="4100" dirty="0" smtClean="0"/>
              <a:t> e </a:t>
            </a:r>
            <a:r>
              <a:rPr lang="pt-PT" sz="4100" dirty="0" err="1" smtClean="0"/>
              <a:t>carimbado</a:t>
            </a:r>
            <a:r>
              <a:rPr lang="pt-PT" sz="4100" dirty="0" smtClean="0"/>
              <a:t>, </a:t>
            </a:r>
            <a:r>
              <a:rPr lang="pt-PT" sz="4100" dirty="0" err="1" smtClean="0"/>
              <a:t>com</a:t>
            </a:r>
            <a:r>
              <a:rPr lang="pt-PT" sz="4100" dirty="0" smtClean="0"/>
              <a:t> as </a:t>
            </a:r>
            <a:r>
              <a:rPr lang="pt-PT" sz="4100" dirty="0" err="1" smtClean="0"/>
              <a:t>informações</a:t>
            </a:r>
            <a:r>
              <a:rPr lang="pt-PT" sz="4100" dirty="0" smtClean="0"/>
              <a:t> (Actividade, </a:t>
            </a:r>
            <a:r>
              <a:rPr lang="pt-PT" sz="4100" dirty="0" err="1" smtClean="0"/>
              <a:t>codigo</a:t>
            </a:r>
            <a:r>
              <a:rPr lang="pt-PT" sz="4100" dirty="0" smtClean="0"/>
              <a:t>, </a:t>
            </a:r>
            <a:r>
              <a:rPr lang="pt-PT" sz="4100" dirty="0" err="1" smtClean="0"/>
              <a:t>informações</a:t>
            </a:r>
            <a:r>
              <a:rPr lang="pt-PT" sz="4100" dirty="0" smtClean="0"/>
              <a:t> </a:t>
            </a:r>
            <a:r>
              <a:rPr lang="pt-PT" sz="4100" dirty="0" err="1" smtClean="0"/>
              <a:t>bancarias</a:t>
            </a:r>
            <a:r>
              <a:rPr lang="pt-PT" sz="4100" dirty="0" smtClean="0"/>
              <a:t>…) </a:t>
            </a:r>
          </a:p>
          <a:p>
            <a:pPr lvl="1">
              <a:lnSpc>
                <a:spcPct val="120000"/>
              </a:lnSpc>
              <a:buFont typeface="Wingdings" pitchFamily="2" charset="2"/>
              <a:buChar char="Ø"/>
              <a:defRPr/>
            </a:pPr>
            <a:r>
              <a:rPr lang="pt-PT" sz="4100" dirty="0" smtClean="0"/>
              <a:t> Carta </a:t>
            </a:r>
            <a:r>
              <a:rPr lang="pt-PT" sz="4100" dirty="0" err="1" smtClean="0"/>
              <a:t>de</a:t>
            </a:r>
            <a:r>
              <a:rPr lang="pt-PT" sz="4100" dirty="0" smtClean="0"/>
              <a:t> acompanhamento</a:t>
            </a:r>
          </a:p>
          <a:p>
            <a:pPr lvl="1">
              <a:lnSpc>
                <a:spcPct val="120000"/>
              </a:lnSpc>
              <a:buFont typeface="Wingdings" pitchFamily="2" charset="2"/>
              <a:buChar char="Ø"/>
              <a:defRPr/>
            </a:pPr>
            <a:r>
              <a:rPr lang="pt-PT" sz="4100" dirty="0" smtClean="0"/>
              <a:t> Plano </a:t>
            </a:r>
            <a:r>
              <a:rPr lang="pt-PT" sz="4100" dirty="0" err="1" smtClean="0"/>
              <a:t>de</a:t>
            </a:r>
            <a:r>
              <a:rPr lang="pt-PT" sz="4100" dirty="0" smtClean="0"/>
              <a:t> actividade </a:t>
            </a:r>
            <a:r>
              <a:rPr lang="pt-PT" sz="4100" dirty="0" err="1" smtClean="0"/>
              <a:t>trimestrial</a:t>
            </a:r>
            <a:r>
              <a:rPr lang="pt-PT" sz="4100" dirty="0" smtClean="0"/>
              <a:t> detalhado.</a:t>
            </a:r>
          </a:p>
          <a:p>
            <a:pPr lvl="1">
              <a:lnSpc>
                <a:spcPct val="120000"/>
              </a:lnSpc>
              <a:buFont typeface="Wingdings" pitchFamily="2" charset="2"/>
              <a:buChar char="Ø"/>
              <a:defRPr/>
            </a:pPr>
            <a:r>
              <a:rPr lang="pt-PT" sz="4100" dirty="0" smtClean="0"/>
              <a:t> Copias </a:t>
            </a:r>
            <a:r>
              <a:rPr lang="pt-PT" sz="4100" dirty="0" err="1" smtClean="0"/>
              <a:t>dos</a:t>
            </a:r>
            <a:r>
              <a:rPr lang="pt-PT" sz="4100" dirty="0" smtClean="0"/>
              <a:t> Justificativos</a:t>
            </a:r>
          </a:p>
          <a:p>
            <a:pPr lvl="1">
              <a:lnSpc>
                <a:spcPct val="120000"/>
              </a:lnSpc>
              <a:buFont typeface="Wingdings" pitchFamily="2" charset="2"/>
              <a:buChar char="Ø"/>
              <a:defRPr/>
            </a:pPr>
            <a:r>
              <a:rPr lang="pt-PT" sz="4100" dirty="0" smtClean="0"/>
              <a:t> Relatório </a:t>
            </a:r>
            <a:r>
              <a:rPr lang="pt-PT" sz="4100" dirty="0" err="1" smtClean="0"/>
              <a:t>do</a:t>
            </a:r>
            <a:r>
              <a:rPr lang="pt-PT" sz="4100" dirty="0" smtClean="0"/>
              <a:t> trimestre </a:t>
            </a:r>
            <a:r>
              <a:rPr lang="pt-PT" sz="4100" dirty="0" err="1" smtClean="0"/>
              <a:t>anterior</a:t>
            </a:r>
            <a:endParaRPr lang="pt-PT" sz="4100" dirty="0" smtClean="0"/>
          </a:p>
          <a:p>
            <a:pPr lvl="1">
              <a:buNone/>
              <a:defRPr/>
            </a:pPr>
            <a:endParaRPr lang="pt-PT" dirty="0" smtClean="0"/>
          </a:p>
          <a:p>
            <a:pPr lvl="1">
              <a:defRPr/>
            </a:pPr>
            <a:endParaRPr lang="pt-PT" dirty="0" smtClean="0"/>
          </a:p>
          <a:p>
            <a:pPr lvl="1">
              <a:defRPr/>
            </a:pPr>
            <a:endParaRPr lang="pt-PT" dirty="0" smtClean="0"/>
          </a:p>
          <a:p>
            <a:pPr lvl="1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3ED931-6A8D-4402-918F-AD336204E82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defRPr/>
            </a:pPr>
            <a:r>
              <a:rPr lang="pt-PT" dirty="0" smtClean="0"/>
              <a:t>Documentos </a:t>
            </a:r>
            <a:r>
              <a:rPr lang="pt-PT" dirty="0" err="1" smtClean="0"/>
              <a:t>solicitados</a:t>
            </a:r>
            <a:r>
              <a:rPr lang="pt-PT" dirty="0" smtClean="0"/>
              <a:t> por </a:t>
            </a:r>
            <a:r>
              <a:rPr lang="pt-PT" dirty="0" err="1" smtClean="0"/>
              <a:t>modalidade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/>
          <a:lstStyle/>
          <a:p>
            <a:pPr marL="342900" lvl="1" indent="-342900">
              <a:buClr>
                <a:schemeClr val="hlink"/>
              </a:buClr>
              <a:buSzPct val="60000"/>
              <a:buNone/>
              <a:defRPr/>
            </a:pPr>
            <a:r>
              <a:rPr lang="pt-PT" dirty="0" smtClean="0"/>
              <a:t>	</a:t>
            </a:r>
            <a:r>
              <a:rPr lang="pt-PT" b="1" u="sng" dirty="0" smtClean="0">
                <a:solidFill>
                  <a:srgbClr val="FFC000"/>
                </a:solidFill>
              </a:rPr>
              <a:t>Observação</a:t>
            </a:r>
            <a:r>
              <a:rPr lang="pt-PT" dirty="0" smtClean="0">
                <a:solidFill>
                  <a:srgbClr val="FFC000"/>
                </a:solidFill>
              </a:rPr>
              <a:t> :</a:t>
            </a:r>
          </a:p>
          <a:p>
            <a:pPr marL="342900" lvl="1" indent="-342900">
              <a:buClr>
                <a:schemeClr val="hlink"/>
              </a:buClr>
              <a:buSzPct val="60000"/>
              <a:defRPr/>
            </a:pPr>
            <a:r>
              <a:rPr lang="pt-PT" dirty="0" smtClean="0"/>
              <a:t>Fundos </a:t>
            </a:r>
            <a:r>
              <a:rPr lang="pt-PT" dirty="0" err="1" smtClean="0"/>
              <a:t>desembolsados</a:t>
            </a:r>
            <a:r>
              <a:rPr lang="pt-PT" dirty="0" smtClean="0"/>
              <a:t>, </a:t>
            </a:r>
            <a:r>
              <a:rPr lang="pt-PT" dirty="0" err="1" smtClean="0"/>
              <a:t>mas</a:t>
            </a:r>
            <a:r>
              <a:rPr lang="pt-PT" dirty="0" smtClean="0"/>
              <a:t> não </a:t>
            </a:r>
            <a:r>
              <a:rPr lang="pt-PT" dirty="0" err="1" smtClean="0"/>
              <a:t>utilizados</a:t>
            </a:r>
            <a:r>
              <a:rPr lang="pt-PT" dirty="0" smtClean="0"/>
              <a:t> – </a:t>
            </a:r>
            <a:r>
              <a:rPr lang="pt-PT" dirty="0" err="1" smtClean="0"/>
              <a:t>podem</a:t>
            </a:r>
            <a:r>
              <a:rPr lang="pt-PT" dirty="0" smtClean="0"/>
              <a:t> ser </a:t>
            </a:r>
            <a:r>
              <a:rPr lang="pt-PT" dirty="0" err="1" smtClean="0"/>
              <a:t>reprogramados</a:t>
            </a:r>
            <a:r>
              <a:rPr lang="pt-PT" dirty="0" smtClean="0"/>
              <a:t> durante o </a:t>
            </a:r>
            <a:r>
              <a:rPr lang="pt-PT" dirty="0" err="1" smtClean="0"/>
              <a:t>ano</a:t>
            </a:r>
            <a:r>
              <a:rPr lang="pt-PT" dirty="0" smtClean="0"/>
              <a:t>. </a:t>
            </a:r>
          </a:p>
          <a:p>
            <a:pPr marL="342900" lvl="1" indent="-342900">
              <a:buClr>
                <a:schemeClr val="hlink"/>
              </a:buClr>
              <a:buSzPct val="60000"/>
              <a:buNone/>
              <a:defRPr/>
            </a:pPr>
            <a:endParaRPr lang="pt-PT" dirty="0" smtClean="0">
              <a:solidFill>
                <a:srgbClr val="000000"/>
              </a:solidFill>
            </a:endParaRPr>
          </a:p>
          <a:p>
            <a:pPr marL="342900" lvl="1" indent="-342900">
              <a:buFontTx/>
              <a:buChar char="-"/>
              <a:defRPr/>
            </a:pPr>
            <a:r>
              <a:rPr lang="pt-PT" dirty="0" smtClean="0"/>
              <a:t>Pedido </a:t>
            </a:r>
            <a:r>
              <a:rPr lang="pt-PT" dirty="0" err="1" smtClean="0"/>
              <a:t>deve</a:t>
            </a:r>
            <a:r>
              <a:rPr lang="pt-PT" dirty="0" smtClean="0"/>
              <a:t> estar </a:t>
            </a:r>
            <a:r>
              <a:rPr lang="pt-PT" dirty="0" err="1" smtClean="0"/>
              <a:t>em</a:t>
            </a:r>
            <a:r>
              <a:rPr lang="pt-PT" dirty="0" smtClean="0"/>
              <a:t> consonância com o PTA</a:t>
            </a:r>
          </a:p>
          <a:p>
            <a:pPr marL="342900" lvl="1" indent="-342900">
              <a:buNone/>
              <a:defRPr/>
            </a:pPr>
            <a:endParaRPr lang="pt-PT" dirty="0" smtClean="0"/>
          </a:p>
          <a:p>
            <a:pPr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3ED931-6A8D-4402-918F-AD336204E82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57256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defRPr/>
            </a:pPr>
            <a:r>
              <a:rPr lang="pt-PT" dirty="0" smtClean="0"/>
              <a:t>Documentos </a:t>
            </a:r>
            <a:r>
              <a:rPr lang="pt-PT" dirty="0" err="1" smtClean="0"/>
              <a:t>solicitados</a:t>
            </a:r>
            <a:r>
              <a:rPr lang="pt-PT" dirty="0" smtClean="0"/>
              <a:t> por </a:t>
            </a:r>
            <a:r>
              <a:rPr lang="pt-PT" dirty="0" err="1" smtClean="0"/>
              <a:t>Modalidade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pt-PT" sz="4000" b="1" dirty="0" smtClean="0">
                <a:solidFill>
                  <a:srgbClr val="FFC000"/>
                </a:solidFill>
              </a:rPr>
              <a:t>Pagamento </a:t>
            </a:r>
            <a:r>
              <a:rPr lang="pt-PT" sz="4000" b="1" dirty="0" err="1" smtClean="0">
                <a:solidFill>
                  <a:srgbClr val="FFC000"/>
                </a:solidFill>
              </a:rPr>
              <a:t>Directo</a:t>
            </a:r>
            <a:r>
              <a:rPr lang="pt-PT" sz="4000" dirty="0" smtClean="0">
                <a:solidFill>
                  <a:srgbClr val="FFC000"/>
                </a:solidFill>
              </a:rPr>
              <a:t>: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pt-PT" dirty="0" smtClean="0"/>
              <a:t>Original do FACE, </a:t>
            </a:r>
            <a:r>
              <a:rPr lang="pt-PT" dirty="0" err="1" smtClean="0"/>
              <a:t>assinado</a:t>
            </a:r>
            <a:r>
              <a:rPr lang="pt-PT" dirty="0" smtClean="0"/>
              <a:t>, </a:t>
            </a:r>
            <a:r>
              <a:rPr lang="pt-PT" dirty="0" err="1" smtClean="0"/>
              <a:t>carimbado</a:t>
            </a:r>
            <a:r>
              <a:rPr lang="pt-PT" dirty="0" smtClean="0"/>
              <a:t> com </a:t>
            </a:r>
            <a:r>
              <a:rPr lang="pt-PT" dirty="0" err="1" smtClean="0"/>
              <a:t>todas</a:t>
            </a:r>
            <a:r>
              <a:rPr lang="pt-PT" dirty="0" smtClean="0"/>
              <a:t> as </a:t>
            </a:r>
            <a:r>
              <a:rPr lang="pt-PT" dirty="0" err="1" smtClean="0"/>
              <a:t>informações</a:t>
            </a:r>
            <a:r>
              <a:rPr lang="pt-PT" dirty="0" smtClean="0"/>
              <a:t> (nome, </a:t>
            </a:r>
            <a:r>
              <a:rPr lang="pt-PT" dirty="0" err="1" smtClean="0"/>
              <a:t>código</a:t>
            </a:r>
            <a:r>
              <a:rPr lang="pt-PT" dirty="0" smtClean="0"/>
              <a:t>, </a:t>
            </a:r>
            <a:r>
              <a:rPr lang="pt-PT" dirty="0" err="1" smtClean="0"/>
              <a:t>banco</a:t>
            </a:r>
            <a:r>
              <a:rPr lang="pt-PT" dirty="0" smtClean="0"/>
              <a:t>...)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pt-PT" dirty="0" smtClean="0"/>
              <a:t>Carta de Acompanhamento.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pt-PT" dirty="0" smtClean="0"/>
              <a:t>Uma cópia da </a:t>
            </a:r>
            <a:r>
              <a:rPr lang="pt-PT" dirty="0" err="1" smtClean="0"/>
              <a:t>factura</a:t>
            </a:r>
            <a:r>
              <a:rPr lang="pt-PT" dirty="0" smtClean="0"/>
              <a:t>.</a:t>
            </a:r>
          </a:p>
          <a:p>
            <a:pPr>
              <a:buNone/>
              <a:defRPr/>
            </a:pPr>
            <a:endParaRPr lang="pt-PT" dirty="0" smtClean="0"/>
          </a:p>
          <a:p>
            <a:pPr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3ED931-6A8D-4402-918F-AD336204E82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2061</TotalTime>
  <Words>547</Words>
  <Application>Microsoft Office PowerPoint</Application>
  <PresentationFormat>On-screen Show (4:3)</PresentationFormat>
  <Paragraphs>115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Sessão de Informação/Formação sobre a Implementação do Programa</vt:lpstr>
      <vt:lpstr>Execução Nacional (NEX/NIM)</vt:lpstr>
      <vt:lpstr>Execução Nacional (NEX/NIM)</vt:lpstr>
      <vt:lpstr>Execução Nacional (NEX/NIM)</vt:lpstr>
      <vt:lpstr>Execução Nacional (NEX/NIM)</vt:lpstr>
      <vt:lpstr>Modalidades de Pagamento</vt:lpstr>
      <vt:lpstr>Documentos solicitados por modalidade</vt:lpstr>
      <vt:lpstr>Documentos solicitados por modalidade</vt:lpstr>
      <vt:lpstr>Documentos solicitados por Modalidade</vt:lpstr>
      <vt:lpstr>Documentos solicitados por Modalidade</vt:lpstr>
      <vt:lpstr>Justificação de Avanços de Fundo</vt:lpstr>
      <vt:lpstr>Justificação de Avanços de Fundos</vt:lpstr>
      <vt:lpstr>Justificação de avanços de fundos</vt:lpstr>
      <vt:lpstr>Dashboard</vt:lpstr>
      <vt:lpstr>Workflow do FACE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UN response to the challenges of a new aid environment</dc:title>
  <dc:creator>stephen hewitt</dc:creator>
  <cp:lastModifiedBy>Antonio.Pires</cp:lastModifiedBy>
  <cp:revision>226</cp:revision>
  <dcterms:created xsi:type="dcterms:W3CDTF">2005-08-10T10:23:01Z</dcterms:created>
  <dcterms:modified xsi:type="dcterms:W3CDTF">2012-10-09T09:22:14Z</dcterms:modified>
</cp:coreProperties>
</file>