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3" r:id="rId8"/>
    <p:sldId id="266" r:id="rId9"/>
    <p:sldId id="265" r:id="rId10"/>
    <p:sldId id="262"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6" d="100"/>
          <a:sy n="56" d="100"/>
        </p:scale>
        <p:origin x="-758" y="-7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FF746F-8535-4571-9BB0-94D7E08CAB61}" type="datetimeFigureOut">
              <a:rPr lang="en-US" smtClean="0"/>
              <a:pPr/>
              <a:t>10/10/2012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7BC4B1-95CA-43F4-BCB0-D0424AFE207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dirty="0" smtClean="0"/>
              <a:t>Pour ceux qui connaissent le processus, il n’y a rien de particulièrement</a:t>
            </a:r>
            <a:r>
              <a:rPr lang="fr-FR" baseline="0" dirty="0" smtClean="0"/>
              <a:t> nouveau dans ce programme pour deux raisons: d’abord parce que nous représentons toujours les mêmes agences et que notre </a:t>
            </a:r>
            <a:r>
              <a:rPr lang="fr-FR" baseline="0" dirty="0" err="1" smtClean="0"/>
              <a:t>exprtise</a:t>
            </a:r>
            <a:r>
              <a:rPr lang="fr-FR" baseline="0" dirty="0" smtClean="0"/>
              <a:t> ne change pas, aussi parce que les tendances lourdes sur lesquelles le programme a vocation à appuyer ne changent pas rapidement non plus. La différence principale avec ce programme est sans doute liée au fait que la limitation toujours plus grande des ressources disponibles fait que nous avons l’obligation, mais également l’opportunité de réorienter les interventions sur un niveau plus structurant, en appui aux politiques de transformation engagées par le pays. Encore une fois, ce programme n’a pas la prétention de répondre à l’ensemble des priorités nationales, mais uniquement à celles sur lesquelles les trois agences ont la capacité, le mandat et l’expertise d’apporter une contribution. La description de programme que vous avez dans le document est relativement générale pour une raison simple: les priorités nationales sont en cours, en tous cas dans leur entendement opérationnel (DECRP, mais également les plans stratégiques santé, éducation, PNIEG et d’autres) et que dans ce cadre, il serait contre productif de dessiner un programme trop précis qui limite ensuite la marge d’action pour s’adapter aux priorités; ce type de document a pour ambition première de tracer les tendances sur lesquelles les ressources seront allouées, de manière à permettre au conseil d’administration d’approuver l’allocation des ressources.</a:t>
            </a:r>
            <a:endParaRPr lang="en-US" dirty="0"/>
          </a:p>
        </p:txBody>
      </p:sp>
      <p:sp>
        <p:nvSpPr>
          <p:cNvPr id="4" name="Slide Number Placeholder 3"/>
          <p:cNvSpPr>
            <a:spLocks noGrp="1"/>
          </p:cNvSpPr>
          <p:nvPr>
            <p:ph type="sldNum" sz="quarter" idx="10"/>
          </p:nvPr>
        </p:nvSpPr>
        <p:spPr/>
        <p:txBody>
          <a:bodyPr/>
          <a:lstStyle/>
          <a:p>
            <a:fld id="{337BC4B1-95CA-43F4-BCB0-D0424AFE207D}" type="slidenum">
              <a:rPr lang="en-US" smtClean="0"/>
              <a:pPr/>
              <a:t>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fr-FR" dirty="0" smtClean="0"/>
              <a:t>Une continuation des programmes actuels peut être de manière plus ciblée et systématique en appui à certains secteurs.</a:t>
            </a:r>
            <a:r>
              <a:rPr lang="fr-FR" baseline="0" dirty="0" smtClean="0"/>
              <a:t> Globalement un appui, en réponse aux sollicitations, sur le volet prospectif (qui puisse informer sur le moyen mais aussi sur le long terme relativement à certaines questions de développement: une réflexion prospective sur l’évolution de la population et les implications sur les services sociaux (notamment santé et éducation) mais également en termes de la population active sur les questions d’emploi et de croissance (quels types d’emploi pour quel type de population); sur la planification, budgétisation, il s’agit essentiellement d’analyses plus approfondies (</a:t>
            </a:r>
            <a:r>
              <a:rPr lang="fr-FR" baseline="0" dirty="0" err="1" smtClean="0"/>
              <a:t>bottleneck</a:t>
            </a:r>
            <a:r>
              <a:rPr lang="fr-FR" baseline="0" dirty="0" smtClean="0"/>
              <a:t> analyses dans les domaines de la santé et de l’éducation par </a:t>
            </a:r>
            <a:r>
              <a:rPr lang="fr-FR" baseline="0" dirty="0" err="1" smtClean="0"/>
              <a:t>example</a:t>
            </a:r>
            <a:r>
              <a:rPr lang="fr-FR" baseline="0" dirty="0" smtClean="0"/>
              <a:t>), permettant une planification la mieux ciblé »e possible et une allocation des ressources la plus efficiente possible. Cela incluse un volet institutionnel d’accompagnement, notamment sur les volets de préparation des cadres de programmation financière, mais également un volet de renforcement des ressources humaines, en appuyant la mise en œuvre du plan de développement des ressources humaines.</a:t>
            </a:r>
          </a:p>
          <a:p>
            <a:r>
              <a:rPr lang="fr-FR" baseline="0" dirty="0" smtClean="0"/>
              <a:t>Sur le volet statistique, il s’agit de renforcement institutionnel, de continuation de l’appui à certaines opérations statistiques clef, mais aussi de l’appui à l’utilisation de nouveaux outils si ceux-ci sont en compatibilité ou en complément aux outils existants. Pour ce qui est des cadres réglementaires et mécanismes institutionnels; ceux-ci seront essentiellement liés à des problématiques spécifiques telles que la protection des enfants, la justice pour les enfants, certaines questions liées à l’égalité de genre et à la mise en œuvre des conventions internationales signées et ratifiées par le pays. </a:t>
            </a:r>
            <a:endParaRPr lang="en-US" dirty="0"/>
          </a:p>
        </p:txBody>
      </p:sp>
      <p:sp>
        <p:nvSpPr>
          <p:cNvPr id="4" name="Slide Number Placeholder 3"/>
          <p:cNvSpPr>
            <a:spLocks noGrp="1"/>
          </p:cNvSpPr>
          <p:nvPr>
            <p:ph type="sldNum" sz="quarter" idx="10"/>
          </p:nvPr>
        </p:nvSpPr>
        <p:spPr/>
        <p:txBody>
          <a:bodyPr/>
          <a:lstStyle/>
          <a:p>
            <a:fld id="{337BC4B1-95CA-43F4-BCB0-D0424AFE207D}" type="slidenum">
              <a:rPr lang="en-US" smtClean="0"/>
              <a:pPr/>
              <a:t>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dirty="0" smtClean="0"/>
              <a:t>Les secteurs visés sont essentiellement les secteurs sociaux: santé,</a:t>
            </a:r>
            <a:r>
              <a:rPr lang="fr-FR" baseline="0" dirty="0" smtClean="0"/>
              <a:t> santé de la reproduction, éducation, protection, emploi</a:t>
            </a:r>
          </a:p>
          <a:p>
            <a:r>
              <a:rPr lang="fr-FR" baseline="0" dirty="0" smtClean="0"/>
              <a:t>Les analyses doivent permettre d’appuyer l’efficience des investissements publics, en adressant la pertinence du ciblage sur la base d’un </a:t>
            </a:r>
            <a:r>
              <a:rPr lang="fr-FR" baseline="0" dirty="0" err="1" smtClean="0"/>
              <a:t>mapping</a:t>
            </a:r>
            <a:r>
              <a:rPr lang="fr-FR" baseline="0" dirty="0" smtClean="0"/>
              <a:t> le plus désagrégé possible des disparités et iniquités</a:t>
            </a:r>
          </a:p>
          <a:p>
            <a:endParaRPr lang="en-US" dirty="0"/>
          </a:p>
        </p:txBody>
      </p:sp>
      <p:sp>
        <p:nvSpPr>
          <p:cNvPr id="4" name="Slide Number Placeholder 3"/>
          <p:cNvSpPr>
            <a:spLocks noGrp="1"/>
          </p:cNvSpPr>
          <p:nvPr>
            <p:ph type="sldNum" sz="quarter" idx="10"/>
          </p:nvPr>
        </p:nvSpPr>
        <p:spPr/>
        <p:txBody>
          <a:bodyPr/>
          <a:lstStyle/>
          <a:p>
            <a:fld id="{337BC4B1-95CA-43F4-BCB0-D0424AFE207D}"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4C0952B-43B7-4A2C-8AEF-356926FC6EF2}" type="datetimeFigureOut">
              <a:rPr lang="en-US" smtClean="0"/>
              <a:pPr/>
              <a:t>10/10/2012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B577B-CAAE-43A0-943F-8101796F1CB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C0952B-43B7-4A2C-8AEF-356926FC6EF2}" type="datetimeFigureOut">
              <a:rPr lang="en-US" smtClean="0"/>
              <a:pPr/>
              <a:t>10/10/2012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B577B-CAAE-43A0-943F-8101796F1CB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C0952B-43B7-4A2C-8AEF-356926FC6EF2}" type="datetimeFigureOut">
              <a:rPr lang="en-US" smtClean="0"/>
              <a:pPr/>
              <a:t>10/10/2012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B577B-CAAE-43A0-943F-8101796F1CB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C0952B-43B7-4A2C-8AEF-356926FC6EF2}" type="datetimeFigureOut">
              <a:rPr lang="en-US" smtClean="0"/>
              <a:pPr/>
              <a:t>10/10/2012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B577B-CAAE-43A0-943F-8101796F1CB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4C0952B-43B7-4A2C-8AEF-356926FC6EF2}" type="datetimeFigureOut">
              <a:rPr lang="en-US" smtClean="0"/>
              <a:pPr/>
              <a:t>10/10/2012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B577B-CAAE-43A0-943F-8101796F1CB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4C0952B-43B7-4A2C-8AEF-356926FC6EF2}" type="datetimeFigureOut">
              <a:rPr lang="en-US" smtClean="0"/>
              <a:pPr/>
              <a:t>10/10/2012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7B577B-CAAE-43A0-943F-8101796F1CB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4C0952B-43B7-4A2C-8AEF-356926FC6EF2}" type="datetimeFigureOut">
              <a:rPr lang="en-US" smtClean="0"/>
              <a:pPr/>
              <a:t>10/10/2012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7B577B-CAAE-43A0-943F-8101796F1CB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4C0952B-43B7-4A2C-8AEF-356926FC6EF2}" type="datetimeFigureOut">
              <a:rPr lang="en-US" smtClean="0"/>
              <a:pPr/>
              <a:t>10/10/2012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7B577B-CAAE-43A0-943F-8101796F1CB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C0952B-43B7-4A2C-8AEF-356926FC6EF2}" type="datetimeFigureOut">
              <a:rPr lang="en-US" smtClean="0"/>
              <a:pPr/>
              <a:t>10/10/2012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7B577B-CAAE-43A0-943F-8101796F1CB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C0952B-43B7-4A2C-8AEF-356926FC6EF2}" type="datetimeFigureOut">
              <a:rPr lang="en-US" smtClean="0"/>
              <a:pPr/>
              <a:t>10/10/2012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7B577B-CAAE-43A0-943F-8101796F1CB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C0952B-43B7-4A2C-8AEF-356926FC6EF2}" type="datetimeFigureOut">
              <a:rPr lang="en-US" smtClean="0"/>
              <a:pPr/>
              <a:t>10/10/2012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7B577B-CAAE-43A0-943F-8101796F1CB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C0952B-43B7-4A2C-8AEF-356926FC6EF2}" type="datetimeFigureOut">
              <a:rPr lang="en-US" smtClean="0"/>
              <a:pPr/>
              <a:t>10/10/2012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7B577B-CAAE-43A0-943F-8101796F1CB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r-FR" dirty="0" smtClean="0"/>
              <a:t>PNUD – UNFPA – UNICEF</a:t>
            </a:r>
            <a:br>
              <a:rPr lang="fr-FR" dirty="0" smtClean="0"/>
            </a:br>
            <a:r>
              <a:rPr lang="fr-FR" dirty="0" smtClean="0"/>
              <a:t>CCPD</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dirty="0" smtClean="0"/>
              <a:t>Os </a:t>
            </a:r>
            <a:r>
              <a:rPr lang="fr-FR" dirty="0" err="1" smtClean="0"/>
              <a:t>Mecanismos</a:t>
            </a:r>
            <a:r>
              <a:rPr lang="fr-FR" dirty="0" smtClean="0"/>
              <a:t> de </a:t>
            </a:r>
            <a:r>
              <a:rPr lang="fr-FR" dirty="0" err="1" smtClean="0"/>
              <a:t>Gestão</a:t>
            </a:r>
            <a:endParaRPr lang="en-US" dirty="0"/>
          </a:p>
        </p:txBody>
      </p:sp>
      <p:sp>
        <p:nvSpPr>
          <p:cNvPr id="3" name="Content Placeholder 2"/>
          <p:cNvSpPr>
            <a:spLocks noGrp="1"/>
          </p:cNvSpPr>
          <p:nvPr>
            <p:ph idx="1"/>
          </p:nvPr>
        </p:nvSpPr>
        <p:spPr/>
        <p:txBody>
          <a:bodyPr>
            <a:normAutofit lnSpcReduction="10000"/>
          </a:bodyPr>
          <a:lstStyle/>
          <a:p>
            <a:r>
              <a:rPr lang="fr-FR" dirty="0" smtClean="0"/>
              <a:t>Um </a:t>
            </a:r>
            <a:r>
              <a:rPr lang="fr-FR" dirty="0" err="1" smtClean="0"/>
              <a:t>número</a:t>
            </a:r>
            <a:r>
              <a:rPr lang="fr-FR" dirty="0" smtClean="0"/>
              <a:t> </a:t>
            </a:r>
            <a:r>
              <a:rPr lang="fr-FR" dirty="0" err="1" smtClean="0"/>
              <a:t>limitado</a:t>
            </a:r>
            <a:r>
              <a:rPr lang="fr-FR" dirty="0" smtClean="0"/>
              <a:t> de </a:t>
            </a:r>
            <a:r>
              <a:rPr lang="fr-FR" dirty="0" err="1" smtClean="0"/>
              <a:t>parceiros</a:t>
            </a:r>
            <a:r>
              <a:rPr lang="fr-FR" dirty="0" smtClean="0"/>
              <a:t> (</a:t>
            </a:r>
            <a:r>
              <a:rPr lang="fr-FR" dirty="0" err="1" smtClean="0"/>
              <a:t>demanding</a:t>
            </a:r>
            <a:r>
              <a:rPr lang="fr-FR" dirty="0" smtClean="0"/>
              <a:t> as One)</a:t>
            </a:r>
          </a:p>
          <a:p>
            <a:r>
              <a:rPr lang="fr-FR" dirty="0" err="1" smtClean="0"/>
              <a:t>Mecanismos</a:t>
            </a:r>
            <a:r>
              <a:rPr lang="fr-FR" dirty="0" smtClean="0"/>
              <a:t> </a:t>
            </a:r>
            <a:r>
              <a:rPr lang="fr-FR" dirty="0" err="1" smtClean="0"/>
              <a:t>enquadrados</a:t>
            </a:r>
            <a:r>
              <a:rPr lang="fr-FR" dirty="0" smtClean="0"/>
              <a:t> nos do </a:t>
            </a:r>
            <a:r>
              <a:rPr lang="fr-FR" dirty="0" err="1" smtClean="0"/>
              <a:t>UNDAF</a:t>
            </a:r>
            <a:r>
              <a:rPr lang="fr-FR" dirty="0" smtClean="0"/>
              <a:t> e que </a:t>
            </a:r>
            <a:r>
              <a:rPr lang="fr-FR" dirty="0" err="1" smtClean="0"/>
              <a:t>respeitam</a:t>
            </a:r>
            <a:r>
              <a:rPr lang="fr-FR" dirty="0" smtClean="0"/>
              <a:t>/</a:t>
            </a:r>
            <a:r>
              <a:rPr lang="fr-FR" dirty="0" err="1" smtClean="0"/>
              <a:t>reforçam</a:t>
            </a:r>
            <a:r>
              <a:rPr lang="fr-FR" dirty="0" smtClean="0"/>
              <a:t> a </a:t>
            </a:r>
            <a:r>
              <a:rPr lang="fr-FR" dirty="0" err="1" smtClean="0"/>
              <a:t>organização</a:t>
            </a:r>
            <a:r>
              <a:rPr lang="fr-FR" dirty="0" smtClean="0"/>
              <a:t> e a </a:t>
            </a:r>
            <a:r>
              <a:rPr lang="fr-FR" dirty="0" err="1" smtClean="0"/>
              <a:t>administração</a:t>
            </a:r>
            <a:r>
              <a:rPr lang="fr-FR" dirty="0" smtClean="0"/>
              <a:t> (</a:t>
            </a:r>
            <a:r>
              <a:rPr lang="fr-FR" dirty="0" err="1" smtClean="0"/>
              <a:t>DGPOG</a:t>
            </a:r>
            <a:r>
              <a:rPr lang="fr-FR" dirty="0" smtClean="0"/>
              <a:t>)</a:t>
            </a:r>
          </a:p>
          <a:p>
            <a:r>
              <a:rPr lang="fr-FR" dirty="0" smtClean="0"/>
              <a:t>Um </a:t>
            </a:r>
            <a:r>
              <a:rPr lang="fr-FR" dirty="0" err="1" smtClean="0"/>
              <a:t>acompanhamento</a:t>
            </a:r>
            <a:r>
              <a:rPr lang="fr-FR" dirty="0" smtClean="0"/>
              <a:t>/</a:t>
            </a:r>
            <a:r>
              <a:rPr lang="fr-FR" dirty="0" err="1" smtClean="0"/>
              <a:t>seguimento</a:t>
            </a:r>
            <a:r>
              <a:rPr lang="fr-FR" dirty="0" smtClean="0"/>
              <a:t> </a:t>
            </a:r>
            <a:r>
              <a:rPr lang="fr-FR" dirty="0" err="1" smtClean="0"/>
              <a:t>conjunto</a:t>
            </a:r>
            <a:r>
              <a:rPr lang="fr-FR" dirty="0" smtClean="0"/>
              <a:t> do </a:t>
            </a:r>
            <a:r>
              <a:rPr lang="fr-FR" dirty="0" err="1" smtClean="0"/>
              <a:t>programa</a:t>
            </a:r>
            <a:r>
              <a:rPr lang="fr-FR" dirty="0" smtClean="0"/>
              <a:t> a </a:t>
            </a:r>
            <a:r>
              <a:rPr lang="fr-FR" dirty="0" err="1" smtClean="0"/>
              <a:t>nível</a:t>
            </a:r>
            <a:r>
              <a:rPr lang="fr-FR" dirty="0" smtClean="0"/>
              <a:t> dos </a:t>
            </a:r>
            <a:r>
              <a:rPr lang="fr-FR" dirty="0" err="1" smtClean="0"/>
              <a:t>resultados</a:t>
            </a:r>
            <a:r>
              <a:rPr lang="fr-FR" dirty="0" smtClean="0"/>
              <a:t> e </a:t>
            </a:r>
            <a:r>
              <a:rPr lang="fr-FR" dirty="0" err="1" smtClean="0"/>
              <a:t>não</a:t>
            </a:r>
            <a:r>
              <a:rPr lang="fr-FR" dirty="0" smtClean="0"/>
              <a:t> </a:t>
            </a:r>
            <a:r>
              <a:rPr lang="fr-FR" dirty="0" err="1" smtClean="0"/>
              <a:t>das</a:t>
            </a:r>
            <a:r>
              <a:rPr lang="fr-FR" dirty="0" smtClean="0"/>
              <a:t> </a:t>
            </a:r>
            <a:r>
              <a:rPr lang="fr-FR" dirty="0" err="1" smtClean="0"/>
              <a:t>actividades</a:t>
            </a:r>
            <a:r>
              <a:rPr lang="fr-FR" dirty="0" smtClean="0"/>
              <a:t> </a:t>
            </a:r>
            <a:r>
              <a:rPr lang="fr-FR" dirty="0" err="1" smtClean="0"/>
              <a:t>tendo</a:t>
            </a:r>
            <a:r>
              <a:rPr lang="fr-FR" dirty="0" smtClean="0"/>
              <a:t> </a:t>
            </a:r>
            <a:r>
              <a:rPr lang="fr-FR" dirty="0" err="1" smtClean="0"/>
              <a:t>em</a:t>
            </a:r>
            <a:r>
              <a:rPr lang="fr-FR" dirty="0" smtClean="0"/>
              <a:t> conta a </a:t>
            </a:r>
            <a:r>
              <a:rPr lang="fr-FR" dirty="0" err="1" smtClean="0"/>
              <a:t>limitação</a:t>
            </a:r>
            <a:r>
              <a:rPr lang="fr-FR" dirty="0" smtClean="0"/>
              <a:t> dos </a:t>
            </a:r>
            <a:r>
              <a:rPr lang="fr-FR" dirty="0" err="1" smtClean="0"/>
              <a:t>recursos</a:t>
            </a:r>
            <a:endParaRPr lang="fr-FR"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Porqué</a:t>
            </a:r>
            <a:r>
              <a:rPr lang="fr-FR" dirty="0" smtClean="0"/>
              <a:t> </a:t>
            </a:r>
            <a:r>
              <a:rPr lang="fr-FR" dirty="0" err="1" smtClean="0"/>
              <a:t>desta</a:t>
            </a:r>
            <a:r>
              <a:rPr lang="fr-FR" dirty="0" smtClean="0"/>
              <a:t> </a:t>
            </a:r>
            <a:r>
              <a:rPr lang="fr-FR" dirty="0" err="1" smtClean="0"/>
              <a:t>Reunião</a:t>
            </a:r>
            <a:r>
              <a:rPr lang="fr-FR" dirty="0" smtClean="0"/>
              <a:t>?</a:t>
            </a:r>
            <a:endParaRPr lang="en-US" dirty="0"/>
          </a:p>
        </p:txBody>
      </p:sp>
      <p:sp>
        <p:nvSpPr>
          <p:cNvPr id="3" name="Content Placeholder 2"/>
          <p:cNvSpPr>
            <a:spLocks noGrp="1"/>
          </p:cNvSpPr>
          <p:nvPr>
            <p:ph idx="1"/>
          </p:nvPr>
        </p:nvSpPr>
        <p:spPr/>
        <p:txBody>
          <a:bodyPr/>
          <a:lstStyle/>
          <a:p>
            <a:r>
              <a:rPr lang="fr-FR" dirty="0" err="1" smtClean="0"/>
              <a:t>Verificar</a:t>
            </a:r>
            <a:r>
              <a:rPr lang="fr-FR" dirty="0" smtClean="0"/>
              <a:t> que o </a:t>
            </a:r>
            <a:r>
              <a:rPr lang="fr-FR" dirty="0" err="1" smtClean="0"/>
              <a:t>documento</a:t>
            </a:r>
            <a:r>
              <a:rPr lang="fr-FR" dirty="0" smtClean="0"/>
              <a:t> </a:t>
            </a:r>
            <a:r>
              <a:rPr lang="fr-FR" dirty="0" err="1" smtClean="0"/>
              <a:t>responde</a:t>
            </a:r>
            <a:r>
              <a:rPr lang="fr-FR" dirty="0" smtClean="0"/>
              <a:t> </a:t>
            </a:r>
            <a:r>
              <a:rPr lang="fr-FR" dirty="0" err="1" smtClean="0"/>
              <a:t>efectivamente</a:t>
            </a:r>
            <a:r>
              <a:rPr lang="fr-FR" dirty="0" smtClean="0"/>
              <a:t> as </a:t>
            </a:r>
            <a:r>
              <a:rPr lang="fr-FR" dirty="0" err="1" smtClean="0"/>
              <a:t>prioridades</a:t>
            </a:r>
            <a:r>
              <a:rPr lang="fr-FR" dirty="0" smtClean="0"/>
              <a:t> </a:t>
            </a:r>
            <a:r>
              <a:rPr lang="fr-FR" dirty="0" err="1" smtClean="0"/>
              <a:t>nacionais</a:t>
            </a:r>
            <a:r>
              <a:rPr lang="fr-FR" dirty="0" smtClean="0"/>
              <a:t> tais </a:t>
            </a:r>
            <a:r>
              <a:rPr lang="fr-FR" dirty="0" err="1" smtClean="0"/>
              <a:t>como</a:t>
            </a:r>
            <a:r>
              <a:rPr lang="fr-FR" dirty="0" smtClean="0"/>
              <a:t> </a:t>
            </a:r>
            <a:r>
              <a:rPr lang="fr-FR" dirty="0" err="1" smtClean="0"/>
              <a:t>estão</a:t>
            </a:r>
            <a:r>
              <a:rPr lang="fr-FR" dirty="0" smtClean="0"/>
              <a:t> </a:t>
            </a:r>
            <a:r>
              <a:rPr lang="fr-FR" dirty="0" err="1" smtClean="0"/>
              <a:t>definidas</a:t>
            </a:r>
            <a:r>
              <a:rPr lang="fr-FR" dirty="0" smtClean="0"/>
              <a:t> </a:t>
            </a:r>
            <a:r>
              <a:rPr lang="fr-FR" dirty="0" err="1" smtClean="0"/>
              <a:t>neste</a:t>
            </a:r>
            <a:r>
              <a:rPr lang="fr-FR" dirty="0" smtClean="0"/>
              <a:t> </a:t>
            </a:r>
            <a:r>
              <a:rPr lang="fr-FR" dirty="0" err="1" smtClean="0"/>
              <a:t>momento</a:t>
            </a:r>
            <a:endParaRPr lang="fr-FR" dirty="0" smtClean="0"/>
          </a:p>
          <a:p>
            <a:r>
              <a:rPr lang="fr-FR" dirty="0" err="1" smtClean="0"/>
              <a:t>Instituir</a:t>
            </a:r>
            <a:r>
              <a:rPr lang="fr-FR" dirty="0" smtClean="0"/>
              <a:t> </a:t>
            </a:r>
            <a:r>
              <a:rPr lang="fr-FR" dirty="0" err="1" smtClean="0"/>
              <a:t>uma</a:t>
            </a:r>
            <a:r>
              <a:rPr lang="fr-FR" dirty="0" smtClean="0"/>
              <a:t> </a:t>
            </a:r>
            <a:r>
              <a:rPr lang="fr-FR" dirty="0" err="1" smtClean="0"/>
              <a:t>plataforma</a:t>
            </a:r>
            <a:r>
              <a:rPr lang="fr-FR" dirty="0" smtClean="0"/>
              <a:t> de </a:t>
            </a:r>
            <a:r>
              <a:rPr lang="fr-FR" dirty="0" err="1" smtClean="0"/>
              <a:t>diálogo</a:t>
            </a:r>
            <a:r>
              <a:rPr lang="fr-FR" dirty="0" smtClean="0"/>
              <a:t> que </a:t>
            </a:r>
            <a:r>
              <a:rPr lang="fr-FR" dirty="0" err="1" smtClean="0"/>
              <a:t>permite</a:t>
            </a:r>
            <a:r>
              <a:rPr lang="fr-FR" dirty="0" smtClean="0"/>
              <a:t> a </a:t>
            </a:r>
            <a:r>
              <a:rPr lang="fr-FR" dirty="0" err="1" smtClean="0"/>
              <a:t>partilha</a:t>
            </a:r>
            <a:r>
              <a:rPr lang="fr-FR" dirty="0" smtClean="0"/>
              <a:t>/</a:t>
            </a:r>
            <a:r>
              <a:rPr lang="fr-FR" dirty="0" err="1" smtClean="0"/>
              <a:t>acção</a:t>
            </a:r>
            <a:r>
              <a:rPr lang="fr-FR" dirty="0" smtClean="0"/>
              <a:t> </a:t>
            </a:r>
            <a:r>
              <a:rPr lang="fr-FR" dirty="0" err="1" smtClean="0"/>
              <a:t>mútua</a:t>
            </a:r>
            <a:r>
              <a:rPr lang="fr-FR" dirty="0" smtClean="0"/>
              <a:t> no </a:t>
            </a:r>
            <a:r>
              <a:rPr lang="fr-FR" dirty="0" err="1" smtClean="0"/>
              <a:t>contexto</a:t>
            </a:r>
            <a:r>
              <a:rPr lang="fr-FR" dirty="0" smtClean="0"/>
              <a:t> do </a:t>
            </a:r>
            <a:r>
              <a:rPr lang="fr-FR" dirty="0" err="1" smtClean="0"/>
              <a:t>futuro</a:t>
            </a:r>
            <a:r>
              <a:rPr lang="fr-FR" dirty="0" smtClean="0"/>
              <a:t> </a:t>
            </a:r>
            <a:r>
              <a:rPr lang="fr-FR" dirty="0" err="1" smtClean="0"/>
              <a:t>programa</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Recapitular</a:t>
            </a:r>
            <a:r>
              <a:rPr lang="fr-FR" dirty="0" smtClean="0"/>
              <a:t> o </a:t>
            </a:r>
            <a:r>
              <a:rPr lang="fr-FR" dirty="0" err="1" smtClean="0"/>
              <a:t>processo</a:t>
            </a:r>
            <a:endParaRPr lang="en-US" dirty="0"/>
          </a:p>
        </p:txBody>
      </p:sp>
      <p:sp>
        <p:nvSpPr>
          <p:cNvPr id="3" name="Content Placeholder 2"/>
          <p:cNvSpPr>
            <a:spLocks noGrp="1"/>
          </p:cNvSpPr>
          <p:nvPr>
            <p:ph idx="1"/>
          </p:nvPr>
        </p:nvSpPr>
        <p:spPr/>
        <p:txBody>
          <a:bodyPr>
            <a:normAutofit fontScale="92500" lnSpcReduction="20000"/>
          </a:bodyPr>
          <a:lstStyle/>
          <a:p>
            <a:r>
              <a:rPr lang="fr-FR" dirty="0" smtClean="0"/>
              <a:t>2010 -2011: </a:t>
            </a:r>
            <a:r>
              <a:rPr lang="fr-FR" dirty="0" err="1" smtClean="0"/>
              <a:t>Preparação</a:t>
            </a:r>
            <a:r>
              <a:rPr lang="fr-FR" dirty="0" smtClean="0"/>
              <a:t> do </a:t>
            </a:r>
            <a:r>
              <a:rPr lang="fr-FR" dirty="0" err="1" smtClean="0"/>
              <a:t>UNDAF</a:t>
            </a:r>
            <a:r>
              <a:rPr lang="fr-FR" dirty="0" smtClean="0"/>
              <a:t> (United Nations </a:t>
            </a:r>
            <a:r>
              <a:rPr lang="fr-FR" dirty="0" err="1" smtClean="0"/>
              <a:t>Development</a:t>
            </a:r>
            <a:r>
              <a:rPr lang="fr-FR" dirty="0" smtClean="0"/>
              <a:t> Assistance Framework 2012-2016)</a:t>
            </a:r>
            <a:endParaRPr lang="en-US" dirty="0" smtClean="0"/>
          </a:p>
          <a:p>
            <a:r>
              <a:rPr lang="fr-FR" dirty="0" err="1" smtClean="0"/>
              <a:t>Organização</a:t>
            </a:r>
            <a:r>
              <a:rPr lang="fr-FR" dirty="0" smtClean="0"/>
              <a:t> à volta dos 4 </a:t>
            </a:r>
            <a:r>
              <a:rPr lang="fr-FR" dirty="0" err="1" smtClean="0"/>
              <a:t>pilares</a:t>
            </a:r>
            <a:r>
              <a:rPr lang="fr-FR" dirty="0" smtClean="0"/>
              <a:t> (</a:t>
            </a:r>
            <a:r>
              <a:rPr lang="fr-FR" dirty="0" err="1" smtClean="0"/>
              <a:t>crescimento</a:t>
            </a:r>
            <a:r>
              <a:rPr lang="fr-FR" dirty="0" smtClean="0"/>
              <a:t> </a:t>
            </a:r>
            <a:r>
              <a:rPr lang="fr-FR" dirty="0" err="1" smtClean="0"/>
              <a:t>inclusivo</a:t>
            </a:r>
            <a:r>
              <a:rPr lang="fr-FR" dirty="0" smtClean="0"/>
              <a:t> e </a:t>
            </a:r>
            <a:r>
              <a:rPr lang="fr-FR" dirty="0" err="1" smtClean="0"/>
              <a:t>redução</a:t>
            </a:r>
            <a:r>
              <a:rPr lang="fr-FR" dirty="0" smtClean="0"/>
              <a:t> da </a:t>
            </a:r>
            <a:r>
              <a:rPr lang="fr-FR" dirty="0" err="1" smtClean="0"/>
              <a:t>pobreza</a:t>
            </a:r>
            <a:r>
              <a:rPr lang="fr-FR" dirty="0" smtClean="0"/>
              <a:t>; </a:t>
            </a:r>
            <a:r>
              <a:rPr lang="fr-FR" dirty="0" err="1" smtClean="0"/>
              <a:t>consolidação</a:t>
            </a:r>
            <a:r>
              <a:rPr lang="fr-FR" dirty="0" smtClean="0"/>
              <a:t> </a:t>
            </a:r>
            <a:r>
              <a:rPr lang="fr-FR" dirty="0" err="1" smtClean="0"/>
              <a:t>das</a:t>
            </a:r>
            <a:r>
              <a:rPr lang="fr-FR" dirty="0" smtClean="0"/>
              <a:t> </a:t>
            </a:r>
            <a:r>
              <a:rPr lang="fr-FR" dirty="0" err="1" smtClean="0"/>
              <a:t>instituições</a:t>
            </a:r>
            <a:r>
              <a:rPr lang="fr-FR" dirty="0" smtClean="0"/>
              <a:t>, </a:t>
            </a:r>
            <a:r>
              <a:rPr lang="fr-FR" dirty="0" err="1" smtClean="0"/>
              <a:t>cidadania</a:t>
            </a:r>
            <a:r>
              <a:rPr lang="fr-FR" dirty="0" smtClean="0"/>
              <a:t> e </a:t>
            </a:r>
            <a:r>
              <a:rPr lang="fr-FR" dirty="0" err="1" smtClean="0"/>
              <a:t>democracia</a:t>
            </a:r>
            <a:r>
              <a:rPr lang="fr-FR" dirty="0" smtClean="0"/>
              <a:t>; </a:t>
            </a:r>
            <a:r>
              <a:rPr lang="fr-FR" dirty="0" err="1" smtClean="0"/>
              <a:t>redução</a:t>
            </a:r>
            <a:r>
              <a:rPr lang="fr-FR" dirty="0" smtClean="0"/>
              <a:t> </a:t>
            </a:r>
            <a:r>
              <a:rPr lang="fr-FR" dirty="0" err="1" smtClean="0"/>
              <a:t>das</a:t>
            </a:r>
            <a:r>
              <a:rPr lang="fr-FR" dirty="0" smtClean="0"/>
              <a:t> </a:t>
            </a:r>
            <a:r>
              <a:rPr lang="fr-FR" dirty="0" err="1" smtClean="0"/>
              <a:t>disparidades</a:t>
            </a:r>
            <a:r>
              <a:rPr lang="fr-FR" dirty="0" smtClean="0"/>
              <a:t> e </a:t>
            </a:r>
            <a:r>
              <a:rPr lang="fr-FR" dirty="0" err="1" smtClean="0"/>
              <a:t>promoção</a:t>
            </a:r>
            <a:r>
              <a:rPr lang="fr-FR" dirty="0" smtClean="0"/>
              <a:t> da </a:t>
            </a:r>
            <a:r>
              <a:rPr lang="fr-FR" dirty="0" err="1" smtClean="0"/>
              <a:t>equidade</a:t>
            </a:r>
            <a:r>
              <a:rPr lang="fr-FR" dirty="0" smtClean="0"/>
              <a:t>; </a:t>
            </a:r>
            <a:r>
              <a:rPr lang="fr-FR" dirty="0" err="1" smtClean="0"/>
              <a:t>ambiente</a:t>
            </a:r>
            <a:r>
              <a:rPr lang="fr-FR" dirty="0" smtClean="0"/>
              <a:t> e </a:t>
            </a:r>
            <a:r>
              <a:rPr lang="fr-FR" dirty="0" err="1" smtClean="0"/>
              <a:t>energia</a:t>
            </a:r>
            <a:r>
              <a:rPr lang="fr-FR" dirty="0" smtClean="0"/>
              <a:t>)</a:t>
            </a:r>
          </a:p>
          <a:p>
            <a:r>
              <a:rPr lang="fr-FR" dirty="0" smtClean="0"/>
              <a:t>Durante o </a:t>
            </a:r>
            <a:r>
              <a:rPr lang="fr-FR" dirty="0" err="1" smtClean="0"/>
              <a:t>decorrer</a:t>
            </a:r>
            <a:r>
              <a:rPr lang="fr-FR" dirty="0" smtClean="0"/>
              <a:t> do </a:t>
            </a:r>
            <a:r>
              <a:rPr lang="fr-FR" dirty="0" err="1" smtClean="0"/>
              <a:t>último</a:t>
            </a:r>
            <a:r>
              <a:rPr lang="fr-FR" dirty="0" smtClean="0"/>
              <a:t> trimestre, </a:t>
            </a:r>
            <a:r>
              <a:rPr lang="fr-FR" dirty="0" err="1" smtClean="0"/>
              <a:t>preparação</a:t>
            </a:r>
            <a:r>
              <a:rPr lang="fr-FR" dirty="0" smtClean="0"/>
              <a:t> do </a:t>
            </a:r>
            <a:r>
              <a:rPr lang="fr-FR" dirty="0" err="1" smtClean="0"/>
              <a:t>UNDAP</a:t>
            </a:r>
            <a:r>
              <a:rPr lang="fr-FR" dirty="0" smtClean="0"/>
              <a:t> – Plano de </a:t>
            </a:r>
            <a:r>
              <a:rPr lang="fr-FR" dirty="0" err="1" smtClean="0"/>
              <a:t>Acção</a:t>
            </a:r>
            <a:r>
              <a:rPr lang="fr-FR" dirty="0" smtClean="0"/>
              <a:t> do </a:t>
            </a:r>
            <a:r>
              <a:rPr lang="fr-FR" dirty="0" err="1" smtClean="0"/>
              <a:t>UNDAF</a:t>
            </a:r>
            <a:endParaRPr lang="fr-FR"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Porquê</a:t>
            </a:r>
            <a:r>
              <a:rPr lang="fr-FR" dirty="0" smtClean="0"/>
              <a:t> o </a:t>
            </a:r>
            <a:r>
              <a:rPr lang="fr-FR" dirty="0" err="1" smtClean="0"/>
              <a:t>CCPD</a:t>
            </a:r>
            <a:r>
              <a:rPr lang="fr-FR" dirty="0" smtClean="0"/>
              <a:t>?</a:t>
            </a:r>
            <a:endParaRPr lang="en-US" dirty="0"/>
          </a:p>
        </p:txBody>
      </p:sp>
      <p:sp>
        <p:nvSpPr>
          <p:cNvPr id="3" name="Content Placeholder 2"/>
          <p:cNvSpPr>
            <a:spLocks noGrp="1"/>
          </p:cNvSpPr>
          <p:nvPr>
            <p:ph idx="1"/>
          </p:nvPr>
        </p:nvSpPr>
        <p:spPr/>
        <p:txBody>
          <a:bodyPr>
            <a:normAutofit lnSpcReduction="10000"/>
          </a:bodyPr>
          <a:lstStyle/>
          <a:p>
            <a:r>
              <a:rPr lang="fr-FR" dirty="0" err="1" smtClean="0"/>
              <a:t>Ligação</a:t>
            </a:r>
            <a:r>
              <a:rPr lang="fr-FR" dirty="0" smtClean="0"/>
              <a:t> </a:t>
            </a:r>
            <a:r>
              <a:rPr lang="fr-FR" dirty="0" err="1" smtClean="0"/>
              <a:t>directa</a:t>
            </a:r>
            <a:r>
              <a:rPr lang="fr-FR" dirty="0" smtClean="0"/>
              <a:t> </a:t>
            </a:r>
            <a:r>
              <a:rPr lang="fr-FR" dirty="0" err="1" smtClean="0"/>
              <a:t>com</a:t>
            </a:r>
            <a:r>
              <a:rPr lang="fr-FR" dirty="0" smtClean="0"/>
              <a:t> o </a:t>
            </a:r>
            <a:r>
              <a:rPr lang="fr-FR" dirty="0" err="1" smtClean="0"/>
              <a:t>UNDAF</a:t>
            </a:r>
            <a:endParaRPr lang="fr-FR" dirty="0" smtClean="0"/>
          </a:p>
          <a:p>
            <a:r>
              <a:rPr lang="fr-FR" dirty="0" err="1" smtClean="0"/>
              <a:t>Atribuição</a:t>
            </a:r>
            <a:r>
              <a:rPr lang="fr-FR" dirty="0" smtClean="0"/>
              <a:t> </a:t>
            </a:r>
            <a:r>
              <a:rPr lang="fr-FR" dirty="0" err="1" smtClean="0"/>
              <a:t>das</a:t>
            </a:r>
            <a:r>
              <a:rPr lang="fr-FR" dirty="0" smtClean="0"/>
              <a:t> 3 </a:t>
            </a:r>
            <a:r>
              <a:rPr lang="fr-FR" dirty="0" err="1" smtClean="0"/>
              <a:t>agências</a:t>
            </a:r>
            <a:r>
              <a:rPr lang="fr-FR" dirty="0" smtClean="0"/>
              <a:t>: UNDP, UNFPA, UNICEF (ex ex-</a:t>
            </a:r>
            <a:r>
              <a:rPr lang="fr-FR" dirty="0" err="1" smtClean="0"/>
              <a:t>com</a:t>
            </a:r>
            <a:r>
              <a:rPr lang="fr-FR" dirty="0" smtClean="0"/>
              <a:t>)/</a:t>
            </a:r>
            <a:r>
              <a:rPr lang="fr-FR" dirty="0" err="1" smtClean="0"/>
              <a:t>contribuição</a:t>
            </a:r>
            <a:r>
              <a:rPr lang="fr-FR" dirty="0" smtClean="0"/>
              <a:t> para o UNDAF</a:t>
            </a:r>
          </a:p>
          <a:p>
            <a:r>
              <a:rPr lang="fr-FR" dirty="0" err="1" smtClean="0"/>
              <a:t>Instrumento</a:t>
            </a:r>
            <a:r>
              <a:rPr lang="fr-FR" dirty="0" smtClean="0"/>
              <a:t> de </a:t>
            </a:r>
            <a:r>
              <a:rPr lang="fr-FR" dirty="0" err="1" smtClean="0"/>
              <a:t>alocação</a:t>
            </a:r>
            <a:r>
              <a:rPr lang="fr-FR" dirty="0" smtClean="0"/>
              <a:t> de </a:t>
            </a:r>
            <a:r>
              <a:rPr lang="fr-FR" dirty="0" err="1" smtClean="0"/>
              <a:t>recursos</a:t>
            </a:r>
            <a:r>
              <a:rPr lang="fr-FR" dirty="0" smtClean="0"/>
              <a:t> (33M </a:t>
            </a:r>
            <a:r>
              <a:rPr lang="fr-FR" dirty="0" err="1" smtClean="0"/>
              <a:t>usd</a:t>
            </a:r>
            <a:r>
              <a:rPr lang="fr-FR" dirty="0" smtClean="0"/>
              <a:t>)</a:t>
            </a:r>
          </a:p>
          <a:p>
            <a:r>
              <a:rPr lang="fr-FR" dirty="0" err="1" smtClean="0"/>
              <a:t>Programa</a:t>
            </a:r>
            <a:r>
              <a:rPr lang="fr-FR" dirty="0" smtClean="0"/>
              <a:t> </a:t>
            </a:r>
            <a:r>
              <a:rPr lang="fr-FR" dirty="0" err="1" smtClean="0"/>
              <a:t>comum</a:t>
            </a:r>
            <a:r>
              <a:rPr lang="fr-FR" dirty="0" smtClean="0"/>
              <a:t> (</a:t>
            </a:r>
            <a:r>
              <a:rPr lang="fr-FR" dirty="0" err="1" smtClean="0"/>
              <a:t>anteriormente</a:t>
            </a:r>
            <a:r>
              <a:rPr lang="fr-FR" dirty="0" smtClean="0"/>
              <a:t> </a:t>
            </a:r>
            <a:r>
              <a:rPr lang="fr-FR" dirty="0" err="1" smtClean="0"/>
              <a:t>separados</a:t>
            </a:r>
            <a:r>
              <a:rPr lang="fr-FR" dirty="0" smtClean="0"/>
              <a:t>); </a:t>
            </a:r>
            <a:r>
              <a:rPr lang="fr-FR" dirty="0" err="1" smtClean="0"/>
              <a:t>caminhar</a:t>
            </a:r>
            <a:r>
              <a:rPr lang="fr-FR" dirty="0" smtClean="0"/>
              <a:t> </a:t>
            </a:r>
            <a:r>
              <a:rPr lang="fr-FR" dirty="0" err="1" smtClean="0"/>
              <a:t>em</a:t>
            </a:r>
            <a:r>
              <a:rPr lang="fr-FR" dirty="0" smtClean="0"/>
              <a:t> </a:t>
            </a:r>
            <a:r>
              <a:rPr lang="fr-FR" dirty="0" err="1" smtClean="0"/>
              <a:t>direcção</a:t>
            </a:r>
            <a:r>
              <a:rPr lang="fr-FR" dirty="0" smtClean="0"/>
              <a:t> </a:t>
            </a:r>
            <a:r>
              <a:rPr lang="fr-FR" dirty="0" err="1" smtClean="0"/>
              <a:t>ao</a:t>
            </a:r>
            <a:r>
              <a:rPr lang="fr-FR" dirty="0" smtClean="0"/>
              <a:t> </a:t>
            </a:r>
            <a:r>
              <a:rPr lang="fr-FR" dirty="0" err="1" smtClean="0"/>
              <a:t>CCPD</a:t>
            </a:r>
            <a:endParaRPr lang="fr-FR" dirty="0" smtClean="0"/>
          </a:p>
          <a:p>
            <a:r>
              <a:rPr lang="fr-FR" dirty="0" err="1" smtClean="0"/>
              <a:t>Normalmente</a:t>
            </a:r>
            <a:r>
              <a:rPr lang="fr-FR" dirty="0" smtClean="0"/>
              <a:t> </a:t>
            </a:r>
            <a:r>
              <a:rPr lang="fr-FR" dirty="0" err="1" smtClean="0"/>
              <a:t>ao</a:t>
            </a:r>
            <a:r>
              <a:rPr lang="fr-FR" dirty="0" smtClean="0"/>
              <a:t> CA de </a:t>
            </a:r>
            <a:r>
              <a:rPr lang="fr-FR" dirty="0" err="1" smtClean="0"/>
              <a:t>Junho</a:t>
            </a:r>
            <a:r>
              <a:rPr lang="fr-FR" dirty="0" smtClean="0"/>
              <a:t> / DECRP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5600"/>
            <a:ext cx="8229600" cy="1143000"/>
          </a:xfrm>
        </p:spPr>
        <p:txBody>
          <a:bodyPr/>
          <a:lstStyle/>
          <a:p>
            <a:r>
              <a:rPr lang="fr-FR" dirty="0" smtClean="0"/>
              <a:t>O </a:t>
            </a:r>
            <a:r>
              <a:rPr lang="fr-FR" dirty="0" err="1" smtClean="0"/>
              <a:t>conteúdo</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dirty="0" err="1" smtClean="0"/>
              <a:t>Crescimento</a:t>
            </a:r>
            <a:r>
              <a:rPr lang="fr-FR" dirty="0" smtClean="0"/>
              <a:t> </a:t>
            </a:r>
            <a:r>
              <a:rPr lang="fr-FR" dirty="0" err="1" smtClean="0"/>
              <a:t>inclusivo</a:t>
            </a:r>
            <a:r>
              <a:rPr lang="fr-FR" dirty="0" smtClean="0"/>
              <a:t> e </a:t>
            </a:r>
            <a:r>
              <a:rPr lang="fr-FR" dirty="0" err="1" smtClean="0"/>
              <a:t>redução</a:t>
            </a:r>
            <a:r>
              <a:rPr lang="fr-FR" dirty="0" smtClean="0"/>
              <a:t> da </a:t>
            </a:r>
            <a:r>
              <a:rPr lang="fr-FR" dirty="0" err="1" smtClean="0"/>
              <a:t>pobreza</a:t>
            </a:r>
            <a:endParaRPr lang="en-US" dirty="0"/>
          </a:p>
        </p:txBody>
      </p:sp>
      <p:sp>
        <p:nvSpPr>
          <p:cNvPr id="3" name="Content Placeholder 2"/>
          <p:cNvSpPr>
            <a:spLocks noGrp="1"/>
          </p:cNvSpPr>
          <p:nvPr>
            <p:ph idx="1"/>
          </p:nvPr>
        </p:nvSpPr>
        <p:spPr/>
        <p:txBody>
          <a:bodyPr>
            <a:normAutofit/>
          </a:bodyPr>
          <a:lstStyle/>
          <a:p>
            <a:pPr algn="ctr">
              <a:buNone/>
            </a:pPr>
            <a:r>
              <a:rPr lang="fr-FR" u="sng" dirty="0" smtClean="0"/>
              <a:t>Dois </a:t>
            </a:r>
            <a:r>
              <a:rPr lang="fr-FR" u="sng" dirty="0" err="1" smtClean="0"/>
              <a:t>eixos</a:t>
            </a:r>
            <a:r>
              <a:rPr lang="fr-FR" u="sng" dirty="0" smtClean="0"/>
              <a:t>:</a:t>
            </a:r>
            <a:endParaRPr lang="fr-FR" dirty="0" smtClean="0"/>
          </a:p>
          <a:p>
            <a:r>
              <a:rPr lang="fr-FR" dirty="0" err="1" smtClean="0"/>
              <a:t>Crescimento</a:t>
            </a:r>
            <a:r>
              <a:rPr lang="fr-FR" dirty="0" smtClean="0"/>
              <a:t> e </a:t>
            </a:r>
            <a:r>
              <a:rPr lang="fr-FR" dirty="0" err="1" smtClean="0"/>
              <a:t>competitividade</a:t>
            </a:r>
            <a:r>
              <a:rPr lang="fr-FR" dirty="0" smtClean="0"/>
              <a:t>: </a:t>
            </a:r>
          </a:p>
          <a:p>
            <a:pPr lvl="3"/>
            <a:r>
              <a:rPr lang="en-US" dirty="0" err="1" smtClean="0"/>
              <a:t>Implementação</a:t>
            </a:r>
            <a:r>
              <a:rPr lang="en-US" dirty="0" smtClean="0"/>
              <a:t> </a:t>
            </a:r>
            <a:r>
              <a:rPr lang="en-US" dirty="0" err="1" smtClean="0"/>
              <a:t>da</a:t>
            </a:r>
            <a:r>
              <a:rPr lang="en-US" dirty="0" smtClean="0"/>
              <a:t> </a:t>
            </a:r>
            <a:r>
              <a:rPr lang="en-US" dirty="0" err="1" smtClean="0"/>
              <a:t>estratégia</a:t>
            </a:r>
            <a:r>
              <a:rPr lang="en-US" dirty="0" smtClean="0"/>
              <a:t> de </a:t>
            </a:r>
            <a:r>
              <a:rPr lang="en-US" dirty="0" err="1" smtClean="0"/>
              <a:t>comércio</a:t>
            </a:r>
            <a:r>
              <a:rPr lang="en-US" dirty="0" smtClean="0"/>
              <a:t> e </a:t>
            </a:r>
            <a:r>
              <a:rPr lang="en-US" dirty="0" err="1" smtClean="0"/>
              <a:t>investimento</a:t>
            </a:r>
            <a:endParaRPr lang="en-US" dirty="0" smtClean="0"/>
          </a:p>
          <a:p>
            <a:pPr lvl="3"/>
            <a:r>
              <a:rPr lang="fr-FR" dirty="0" err="1" smtClean="0"/>
              <a:t>Apoio</a:t>
            </a:r>
            <a:r>
              <a:rPr lang="fr-FR" dirty="0" smtClean="0"/>
              <a:t> </a:t>
            </a:r>
            <a:r>
              <a:rPr lang="fr-FR" dirty="0" err="1" smtClean="0"/>
              <a:t>às</a:t>
            </a:r>
            <a:r>
              <a:rPr lang="fr-FR" dirty="0" smtClean="0"/>
              <a:t> PME (</a:t>
            </a:r>
            <a:r>
              <a:rPr lang="fr-FR" dirty="0" err="1" smtClean="0"/>
              <a:t>crescimento</a:t>
            </a:r>
            <a:r>
              <a:rPr lang="fr-FR" dirty="0" smtClean="0"/>
              <a:t> e </a:t>
            </a:r>
            <a:r>
              <a:rPr lang="fr-FR" dirty="0" err="1" smtClean="0"/>
              <a:t>emprego</a:t>
            </a:r>
            <a:r>
              <a:rPr lang="fr-FR" dirty="0" smtClean="0"/>
              <a:t>)</a:t>
            </a:r>
          </a:p>
          <a:p>
            <a:r>
              <a:rPr lang="fr-FR" dirty="0" err="1" smtClean="0"/>
              <a:t>Redução</a:t>
            </a:r>
            <a:r>
              <a:rPr lang="fr-FR" dirty="0" smtClean="0"/>
              <a:t> da </a:t>
            </a:r>
            <a:r>
              <a:rPr lang="fr-FR" dirty="0" err="1" smtClean="0"/>
              <a:t>pobreza</a:t>
            </a:r>
            <a:r>
              <a:rPr lang="fr-FR" dirty="0" smtClean="0"/>
              <a:t>/</a:t>
            </a:r>
            <a:r>
              <a:rPr lang="fr-FR" dirty="0" err="1" smtClean="0"/>
              <a:t>crescimento</a:t>
            </a:r>
            <a:r>
              <a:rPr lang="fr-FR" dirty="0" smtClean="0"/>
              <a:t> </a:t>
            </a:r>
            <a:r>
              <a:rPr lang="fr-FR" dirty="0" err="1" smtClean="0"/>
              <a:t>favorável</a:t>
            </a:r>
            <a:r>
              <a:rPr lang="fr-FR" dirty="0" smtClean="0"/>
              <a:t> </a:t>
            </a:r>
            <a:r>
              <a:rPr lang="fr-FR" dirty="0" err="1" smtClean="0"/>
              <a:t>aos</a:t>
            </a:r>
            <a:r>
              <a:rPr lang="fr-FR" dirty="0" smtClean="0"/>
              <a:t> </a:t>
            </a:r>
            <a:r>
              <a:rPr lang="fr-FR" dirty="0" err="1" smtClean="0"/>
              <a:t>pobres</a:t>
            </a:r>
            <a:r>
              <a:rPr lang="fr-FR" dirty="0" smtClean="0"/>
              <a:t>:</a:t>
            </a:r>
          </a:p>
          <a:p>
            <a:pPr lvl="3"/>
            <a:r>
              <a:rPr lang="fr-FR" dirty="0" err="1" smtClean="0"/>
              <a:t>Colecta</a:t>
            </a:r>
            <a:r>
              <a:rPr lang="fr-FR" dirty="0" smtClean="0"/>
              <a:t> / </a:t>
            </a:r>
            <a:r>
              <a:rPr lang="fr-FR" dirty="0" err="1" smtClean="0"/>
              <a:t>análise</a:t>
            </a:r>
            <a:r>
              <a:rPr lang="fr-FR" dirty="0" smtClean="0"/>
              <a:t> de </a:t>
            </a:r>
            <a:r>
              <a:rPr lang="fr-FR" dirty="0" err="1" smtClean="0"/>
              <a:t>dados</a:t>
            </a:r>
            <a:r>
              <a:rPr lang="fr-FR" dirty="0" smtClean="0"/>
              <a:t> que </a:t>
            </a:r>
            <a:r>
              <a:rPr lang="fr-FR" dirty="0" err="1" smtClean="0"/>
              <a:t>permitem</a:t>
            </a:r>
            <a:r>
              <a:rPr lang="fr-FR" dirty="0" smtClean="0"/>
              <a:t> a </a:t>
            </a:r>
            <a:r>
              <a:rPr lang="fr-FR" dirty="0" err="1" smtClean="0"/>
              <a:t>identificação</a:t>
            </a:r>
            <a:r>
              <a:rPr lang="fr-FR" dirty="0" smtClean="0"/>
              <a:t> de </a:t>
            </a:r>
            <a:r>
              <a:rPr lang="fr-FR" dirty="0" err="1" smtClean="0"/>
              <a:t>opções</a:t>
            </a:r>
            <a:r>
              <a:rPr lang="fr-FR" dirty="0" smtClean="0"/>
              <a:t> de </a:t>
            </a:r>
            <a:r>
              <a:rPr lang="fr-FR" dirty="0" err="1" smtClean="0"/>
              <a:t>políticas</a:t>
            </a:r>
            <a:r>
              <a:rPr lang="fr-FR" dirty="0" smtClean="0"/>
              <a:t> e de </a:t>
            </a:r>
            <a:r>
              <a:rPr lang="fr-FR" dirty="0" err="1" smtClean="0"/>
              <a:t>sistemas</a:t>
            </a:r>
            <a:r>
              <a:rPr lang="fr-FR" dirty="0" smtClean="0"/>
              <a:t> </a:t>
            </a:r>
            <a:r>
              <a:rPr lang="fr-FR" dirty="0" err="1" smtClean="0"/>
              <a:t>operacionais</a:t>
            </a:r>
            <a:r>
              <a:rPr lang="fr-FR" dirty="0" smtClean="0"/>
              <a:t> para </a:t>
            </a:r>
            <a:r>
              <a:rPr lang="fr-FR" dirty="0" err="1" smtClean="0"/>
              <a:t>políticas</a:t>
            </a:r>
            <a:r>
              <a:rPr lang="fr-FR" dirty="0" smtClean="0"/>
              <a:t> a </a:t>
            </a:r>
            <a:r>
              <a:rPr lang="fr-FR" dirty="0" err="1" smtClean="0"/>
              <a:t>favor</a:t>
            </a:r>
            <a:r>
              <a:rPr lang="fr-FR" dirty="0" smtClean="0"/>
              <a:t> dos </a:t>
            </a:r>
            <a:r>
              <a:rPr lang="fr-FR" dirty="0" err="1" smtClean="0"/>
              <a:t>pobres</a:t>
            </a:r>
            <a:r>
              <a:rPr lang="fr-FR" dirty="0" smtClean="0"/>
              <a:t> e </a:t>
            </a:r>
            <a:r>
              <a:rPr lang="fr-FR" dirty="0" err="1" smtClean="0"/>
              <a:t>uma</a:t>
            </a:r>
            <a:r>
              <a:rPr lang="fr-FR" dirty="0" smtClean="0"/>
              <a:t> </a:t>
            </a:r>
            <a:r>
              <a:rPr lang="fr-FR" dirty="0" err="1" smtClean="0"/>
              <a:t>proteção</a:t>
            </a:r>
            <a:r>
              <a:rPr lang="fr-FR" dirty="0" smtClean="0"/>
              <a:t> social </a:t>
            </a:r>
            <a:r>
              <a:rPr lang="fr-FR" dirty="0" err="1" smtClean="0"/>
              <a:t>reforçada</a:t>
            </a:r>
            <a:endParaRPr lang="fr-FR" dirty="0" smtClean="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dirty="0" err="1" smtClean="0"/>
              <a:t>Consolidação</a:t>
            </a:r>
            <a:r>
              <a:rPr lang="fr-FR" dirty="0" smtClean="0"/>
              <a:t> </a:t>
            </a:r>
            <a:r>
              <a:rPr lang="fr-FR" dirty="0" err="1" smtClean="0"/>
              <a:t>das</a:t>
            </a:r>
            <a:r>
              <a:rPr lang="fr-FR" dirty="0" smtClean="0"/>
              <a:t> </a:t>
            </a:r>
            <a:r>
              <a:rPr lang="fr-FR" dirty="0" err="1" smtClean="0"/>
              <a:t>Instituições</a:t>
            </a:r>
            <a:r>
              <a:rPr lang="fr-FR" dirty="0" smtClean="0"/>
              <a:t>, </a:t>
            </a:r>
            <a:r>
              <a:rPr lang="fr-FR" dirty="0" err="1" smtClean="0"/>
              <a:t>democracia</a:t>
            </a:r>
            <a:r>
              <a:rPr lang="fr-FR" dirty="0" smtClean="0"/>
              <a:t>, </a:t>
            </a:r>
            <a:r>
              <a:rPr lang="fr-FR" dirty="0" err="1" smtClean="0"/>
              <a:t>cidadania</a:t>
            </a:r>
            <a:endParaRPr lang="en-US" dirty="0"/>
          </a:p>
        </p:txBody>
      </p:sp>
      <p:sp>
        <p:nvSpPr>
          <p:cNvPr id="3" name="Content Placeholder 2"/>
          <p:cNvSpPr>
            <a:spLocks noGrp="1"/>
          </p:cNvSpPr>
          <p:nvPr>
            <p:ph idx="1"/>
          </p:nvPr>
        </p:nvSpPr>
        <p:spPr/>
        <p:txBody>
          <a:bodyPr>
            <a:normAutofit fontScale="92500"/>
          </a:bodyPr>
          <a:lstStyle/>
          <a:p>
            <a:r>
              <a:rPr lang="fr-FR" dirty="0" err="1" smtClean="0"/>
              <a:t>Planificação</a:t>
            </a:r>
            <a:r>
              <a:rPr lang="fr-FR" dirty="0" smtClean="0"/>
              <a:t> (médio/</a:t>
            </a:r>
            <a:r>
              <a:rPr lang="fr-FR" dirty="0" err="1" smtClean="0"/>
              <a:t>longo</a:t>
            </a:r>
            <a:r>
              <a:rPr lang="fr-FR" dirty="0" smtClean="0"/>
              <a:t> </a:t>
            </a:r>
            <a:r>
              <a:rPr lang="fr-FR" dirty="0" err="1" smtClean="0"/>
              <a:t>prazo</a:t>
            </a:r>
            <a:r>
              <a:rPr lang="fr-FR" dirty="0" smtClean="0"/>
              <a:t>), </a:t>
            </a:r>
            <a:r>
              <a:rPr lang="fr-FR" dirty="0" err="1" smtClean="0"/>
              <a:t>orçamentação</a:t>
            </a:r>
            <a:r>
              <a:rPr lang="fr-FR" dirty="0" smtClean="0"/>
              <a:t>, </a:t>
            </a:r>
            <a:r>
              <a:rPr lang="fr-FR" dirty="0" err="1" smtClean="0"/>
              <a:t>seguimento</a:t>
            </a:r>
            <a:r>
              <a:rPr lang="fr-FR" dirty="0" smtClean="0"/>
              <a:t>/</a:t>
            </a:r>
            <a:r>
              <a:rPr lang="fr-FR" dirty="0" err="1" smtClean="0"/>
              <a:t>avaliação</a:t>
            </a:r>
            <a:r>
              <a:rPr lang="fr-FR" dirty="0" smtClean="0"/>
              <a:t> (</a:t>
            </a:r>
            <a:r>
              <a:rPr lang="fr-FR" dirty="0" err="1" smtClean="0"/>
              <a:t>multisectorial</a:t>
            </a:r>
            <a:r>
              <a:rPr lang="fr-FR" dirty="0" smtClean="0"/>
              <a:t>)</a:t>
            </a:r>
          </a:p>
          <a:p>
            <a:r>
              <a:rPr lang="fr-FR" dirty="0" err="1" smtClean="0"/>
              <a:t>Sistema</a:t>
            </a:r>
            <a:r>
              <a:rPr lang="fr-FR" dirty="0" smtClean="0"/>
              <a:t> </a:t>
            </a:r>
            <a:r>
              <a:rPr lang="fr-FR" dirty="0" err="1" smtClean="0"/>
              <a:t>estatístico</a:t>
            </a:r>
            <a:r>
              <a:rPr lang="fr-FR" dirty="0" smtClean="0"/>
              <a:t> (</a:t>
            </a:r>
            <a:r>
              <a:rPr lang="fr-FR" dirty="0" err="1" smtClean="0"/>
              <a:t>productores</a:t>
            </a:r>
            <a:r>
              <a:rPr lang="fr-FR" dirty="0" smtClean="0"/>
              <a:t> e </a:t>
            </a:r>
            <a:r>
              <a:rPr lang="fr-FR" dirty="0" err="1" smtClean="0"/>
              <a:t>utilizadores</a:t>
            </a:r>
            <a:r>
              <a:rPr lang="fr-FR" dirty="0" smtClean="0"/>
              <a:t>)</a:t>
            </a:r>
          </a:p>
          <a:p>
            <a:r>
              <a:rPr lang="fr-FR" dirty="0" smtClean="0"/>
              <a:t>Quadros </a:t>
            </a:r>
            <a:r>
              <a:rPr lang="fr-FR" dirty="0" err="1" smtClean="0"/>
              <a:t>regulamentares</a:t>
            </a:r>
            <a:r>
              <a:rPr lang="fr-FR" dirty="0" smtClean="0"/>
              <a:t> e </a:t>
            </a:r>
            <a:r>
              <a:rPr lang="fr-FR" dirty="0" err="1" smtClean="0"/>
              <a:t>mecanismos</a:t>
            </a:r>
            <a:r>
              <a:rPr lang="fr-FR" dirty="0" smtClean="0"/>
              <a:t> </a:t>
            </a:r>
            <a:r>
              <a:rPr lang="fr-FR" dirty="0" err="1" smtClean="0"/>
              <a:t>institucionais</a:t>
            </a:r>
            <a:r>
              <a:rPr lang="fr-FR" dirty="0" smtClean="0"/>
              <a:t> </a:t>
            </a:r>
          </a:p>
          <a:p>
            <a:r>
              <a:rPr lang="fr-FR" dirty="0" smtClean="0"/>
              <a:t>Dois </a:t>
            </a:r>
            <a:r>
              <a:rPr lang="fr-FR" dirty="0" err="1" smtClean="0"/>
              <a:t>eixos</a:t>
            </a:r>
            <a:r>
              <a:rPr lang="fr-FR" dirty="0" smtClean="0"/>
              <a:t> sobre a </a:t>
            </a:r>
            <a:r>
              <a:rPr lang="fr-FR" dirty="0" err="1" smtClean="0"/>
              <a:t>democracia</a:t>
            </a:r>
            <a:r>
              <a:rPr lang="fr-FR" dirty="0" smtClean="0"/>
              <a:t> e </a:t>
            </a:r>
            <a:r>
              <a:rPr lang="fr-FR" dirty="0" err="1" smtClean="0"/>
              <a:t>cidadania</a:t>
            </a:r>
            <a:r>
              <a:rPr lang="fr-FR" dirty="0" smtClean="0"/>
              <a:t>: </a:t>
            </a:r>
            <a:r>
              <a:rPr lang="fr-FR" dirty="0" err="1" smtClean="0"/>
              <a:t>um</a:t>
            </a:r>
            <a:r>
              <a:rPr lang="fr-FR" dirty="0" smtClean="0"/>
              <a:t> sobre as </a:t>
            </a:r>
            <a:r>
              <a:rPr lang="fr-FR" dirty="0" err="1" smtClean="0"/>
              <a:t>instituições</a:t>
            </a:r>
            <a:r>
              <a:rPr lang="fr-FR" dirty="0" smtClean="0"/>
              <a:t> de </a:t>
            </a:r>
            <a:r>
              <a:rPr lang="fr-FR" dirty="0" err="1" smtClean="0"/>
              <a:t>controlo</a:t>
            </a:r>
            <a:r>
              <a:rPr lang="fr-FR" dirty="0" smtClean="0"/>
              <a:t> (</a:t>
            </a:r>
            <a:r>
              <a:rPr lang="fr-FR" dirty="0" err="1" smtClean="0"/>
              <a:t>Parlamento</a:t>
            </a:r>
            <a:r>
              <a:rPr lang="fr-FR" dirty="0" smtClean="0"/>
              <a:t>, </a:t>
            </a:r>
            <a:r>
              <a:rPr lang="fr-FR" dirty="0" err="1" smtClean="0"/>
              <a:t>instituioções</a:t>
            </a:r>
            <a:r>
              <a:rPr lang="fr-FR" dirty="0" smtClean="0"/>
              <a:t> </a:t>
            </a:r>
            <a:r>
              <a:rPr lang="fr-FR" dirty="0" err="1" smtClean="0"/>
              <a:t>eleitorais</a:t>
            </a:r>
            <a:r>
              <a:rPr lang="fr-FR" dirty="0" smtClean="0"/>
              <a:t>); </a:t>
            </a:r>
            <a:r>
              <a:rPr lang="fr-FR" dirty="0" err="1" smtClean="0"/>
              <a:t>um</a:t>
            </a:r>
            <a:r>
              <a:rPr lang="fr-FR" dirty="0" smtClean="0"/>
              <a:t> </a:t>
            </a:r>
            <a:r>
              <a:rPr lang="fr-FR" dirty="0" err="1" smtClean="0"/>
              <a:t>outro</a:t>
            </a:r>
            <a:r>
              <a:rPr lang="fr-FR" dirty="0" smtClean="0"/>
              <a:t> sobre a </a:t>
            </a:r>
            <a:r>
              <a:rPr lang="fr-FR" dirty="0" err="1" smtClean="0"/>
              <a:t>participação</a:t>
            </a:r>
            <a:r>
              <a:rPr lang="fr-FR" dirty="0" smtClean="0"/>
              <a:t> </a:t>
            </a:r>
          </a:p>
          <a:p>
            <a:endParaRPr lang="fr-FR" dirty="0" smtClean="0"/>
          </a:p>
          <a:p>
            <a:endParaRPr lang="fr-FR" dirty="0" smtClean="0"/>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dirty="0" err="1" smtClean="0"/>
              <a:t>Redução</a:t>
            </a:r>
            <a:r>
              <a:rPr lang="fr-FR" dirty="0" smtClean="0"/>
              <a:t> </a:t>
            </a:r>
            <a:r>
              <a:rPr lang="fr-FR" dirty="0" err="1" smtClean="0"/>
              <a:t>das</a:t>
            </a:r>
            <a:r>
              <a:rPr lang="fr-FR" dirty="0" smtClean="0"/>
              <a:t> </a:t>
            </a:r>
            <a:r>
              <a:rPr lang="fr-FR" dirty="0" err="1" smtClean="0"/>
              <a:t>disparidaes</a:t>
            </a:r>
            <a:r>
              <a:rPr lang="fr-FR" dirty="0" smtClean="0"/>
              <a:t>, </a:t>
            </a:r>
            <a:r>
              <a:rPr lang="fr-FR" dirty="0" err="1" smtClean="0"/>
              <a:t>promoção</a:t>
            </a:r>
            <a:r>
              <a:rPr lang="fr-FR" dirty="0" smtClean="0"/>
              <a:t> da </a:t>
            </a:r>
            <a:r>
              <a:rPr lang="fr-FR" dirty="0" err="1" smtClean="0"/>
              <a:t>equidade</a:t>
            </a:r>
            <a:endParaRPr lang="en-US" dirty="0"/>
          </a:p>
        </p:txBody>
      </p:sp>
      <p:sp>
        <p:nvSpPr>
          <p:cNvPr id="3" name="Content Placeholder 2"/>
          <p:cNvSpPr>
            <a:spLocks noGrp="1"/>
          </p:cNvSpPr>
          <p:nvPr>
            <p:ph idx="1"/>
          </p:nvPr>
        </p:nvSpPr>
        <p:spPr/>
        <p:txBody>
          <a:bodyPr>
            <a:normAutofit lnSpcReduction="10000"/>
          </a:bodyPr>
          <a:lstStyle/>
          <a:p>
            <a:r>
              <a:rPr lang="fr-FR" dirty="0" err="1" smtClean="0"/>
              <a:t>Objectivo</a:t>
            </a:r>
            <a:r>
              <a:rPr lang="fr-FR" dirty="0" smtClean="0"/>
              <a:t> </a:t>
            </a:r>
            <a:r>
              <a:rPr lang="fr-FR" dirty="0" err="1" smtClean="0"/>
              <a:t>das</a:t>
            </a:r>
            <a:r>
              <a:rPr lang="fr-FR" dirty="0" smtClean="0"/>
              <a:t> </a:t>
            </a:r>
            <a:r>
              <a:rPr lang="fr-FR" dirty="0" err="1" smtClean="0"/>
              <a:t>políticas</a:t>
            </a:r>
            <a:r>
              <a:rPr lang="fr-FR" dirty="0" smtClean="0"/>
              <a:t> e </a:t>
            </a:r>
            <a:r>
              <a:rPr lang="fr-FR" dirty="0" err="1" smtClean="0"/>
              <a:t>programas</a:t>
            </a:r>
            <a:r>
              <a:rPr lang="fr-FR" dirty="0" smtClean="0"/>
              <a:t> </a:t>
            </a:r>
            <a:r>
              <a:rPr lang="fr-FR" dirty="0" err="1" smtClean="0"/>
              <a:t>sectoriais</a:t>
            </a:r>
            <a:endParaRPr lang="fr-FR" dirty="0" smtClean="0"/>
          </a:p>
          <a:p>
            <a:r>
              <a:rPr lang="fr-FR" dirty="0" err="1" smtClean="0"/>
              <a:t>Análise</a:t>
            </a:r>
            <a:r>
              <a:rPr lang="fr-FR" dirty="0" smtClean="0"/>
              <a:t> </a:t>
            </a:r>
            <a:r>
              <a:rPr lang="fr-FR" dirty="0" err="1" smtClean="0"/>
              <a:t>quantitativa</a:t>
            </a:r>
            <a:r>
              <a:rPr lang="fr-FR" dirty="0" smtClean="0"/>
              <a:t> e </a:t>
            </a:r>
            <a:r>
              <a:rPr lang="fr-FR" dirty="0" err="1" smtClean="0"/>
              <a:t>qualitativa</a:t>
            </a:r>
            <a:r>
              <a:rPr lang="fr-FR" dirty="0" smtClean="0"/>
              <a:t> (</a:t>
            </a:r>
            <a:r>
              <a:rPr lang="fr-FR" dirty="0" err="1" smtClean="0"/>
              <a:t>natureza</a:t>
            </a:r>
            <a:r>
              <a:rPr lang="fr-FR" dirty="0" smtClean="0"/>
              <a:t>, </a:t>
            </a:r>
            <a:r>
              <a:rPr lang="fr-FR" dirty="0" err="1" smtClean="0"/>
              <a:t>determinantes</a:t>
            </a:r>
            <a:r>
              <a:rPr lang="fr-FR" dirty="0" smtClean="0"/>
              <a:t> </a:t>
            </a:r>
            <a:r>
              <a:rPr lang="fr-FR" dirty="0" err="1" smtClean="0"/>
              <a:t>das</a:t>
            </a:r>
            <a:r>
              <a:rPr lang="fr-FR" dirty="0" smtClean="0"/>
              <a:t> </a:t>
            </a:r>
            <a:r>
              <a:rPr lang="fr-FR" dirty="0" err="1" smtClean="0"/>
              <a:t>disparidades</a:t>
            </a:r>
            <a:r>
              <a:rPr lang="fr-FR" dirty="0" smtClean="0"/>
              <a:t>/</a:t>
            </a:r>
            <a:r>
              <a:rPr lang="fr-FR" dirty="0" err="1" smtClean="0"/>
              <a:t>inequidades</a:t>
            </a:r>
            <a:r>
              <a:rPr lang="fr-FR" dirty="0" smtClean="0"/>
              <a:t>)</a:t>
            </a:r>
          </a:p>
          <a:p>
            <a:r>
              <a:rPr lang="fr-FR" dirty="0" err="1" smtClean="0"/>
              <a:t>Reforço</a:t>
            </a:r>
            <a:r>
              <a:rPr lang="fr-FR" dirty="0" smtClean="0"/>
              <a:t> da </a:t>
            </a:r>
            <a:r>
              <a:rPr lang="fr-FR" dirty="0" err="1" smtClean="0"/>
              <a:t>eficiência</a:t>
            </a:r>
            <a:r>
              <a:rPr lang="fr-FR" dirty="0" smtClean="0"/>
              <a:t> na </a:t>
            </a:r>
            <a:r>
              <a:rPr lang="fr-FR" dirty="0" err="1" smtClean="0"/>
              <a:t>prestação</a:t>
            </a:r>
            <a:r>
              <a:rPr lang="fr-FR" dirty="0" smtClean="0"/>
              <a:t> de </a:t>
            </a:r>
            <a:r>
              <a:rPr lang="fr-FR" dirty="0" err="1" smtClean="0"/>
              <a:t>serviços</a:t>
            </a:r>
            <a:r>
              <a:rPr lang="fr-FR" dirty="0" smtClean="0"/>
              <a:t> a </a:t>
            </a:r>
            <a:r>
              <a:rPr lang="fr-FR" dirty="0" err="1" smtClean="0"/>
              <a:t>nível</a:t>
            </a:r>
            <a:r>
              <a:rPr lang="fr-FR" dirty="0" smtClean="0"/>
              <a:t> local</a:t>
            </a:r>
          </a:p>
          <a:p>
            <a:pPr lvl="2"/>
            <a:r>
              <a:rPr lang="fr-FR" dirty="0" err="1" smtClean="0"/>
              <a:t>Reforço</a:t>
            </a:r>
            <a:r>
              <a:rPr lang="fr-FR" dirty="0" smtClean="0"/>
              <a:t> </a:t>
            </a:r>
            <a:r>
              <a:rPr lang="fr-FR" dirty="0" err="1" smtClean="0"/>
              <a:t>das</a:t>
            </a:r>
            <a:r>
              <a:rPr lang="fr-FR" dirty="0" smtClean="0"/>
              <a:t> </a:t>
            </a:r>
            <a:r>
              <a:rPr lang="fr-FR" dirty="0" err="1" smtClean="0"/>
              <a:t>capacidades</a:t>
            </a:r>
            <a:r>
              <a:rPr lang="fr-FR" dirty="0" smtClean="0"/>
              <a:t> dos </a:t>
            </a:r>
            <a:r>
              <a:rPr lang="fr-FR" dirty="0" err="1" smtClean="0"/>
              <a:t>municípios</a:t>
            </a:r>
            <a:endParaRPr lang="fr-FR" dirty="0" smtClean="0"/>
          </a:p>
          <a:p>
            <a:pPr lvl="2"/>
            <a:r>
              <a:rPr lang="fr-FR" dirty="0" err="1" smtClean="0"/>
              <a:t>Reforço</a:t>
            </a:r>
            <a:r>
              <a:rPr lang="fr-FR" dirty="0" smtClean="0"/>
              <a:t> dos </a:t>
            </a:r>
            <a:r>
              <a:rPr lang="fr-FR" dirty="0" err="1" smtClean="0"/>
              <a:t>serviços</a:t>
            </a:r>
            <a:r>
              <a:rPr lang="fr-FR" dirty="0" smtClean="0"/>
              <a:t> </a:t>
            </a:r>
            <a:r>
              <a:rPr lang="fr-FR" dirty="0" err="1" smtClean="0"/>
              <a:t>sociais</a:t>
            </a:r>
            <a:r>
              <a:rPr lang="fr-FR" dirty="0" smtClean="0"/>
              <a:t> </a:t>
            </a:r>
            <a:r>
              <a:rPr lang="fr-FR" dirty="0" err="1" smtClean="0"/>
              <a:t>desconcentrados</a:t>
            </a:r>
            <a:endParaRPr lang="fr-FR" dirty="0" smtClean="0"/>
          </a:p>
          <a:p>
            <a:r>
              <a:rPr lang="fr-FR" dirty="0" err="1" smtClean="0"/>
              <a:t>Informação</a:t>
            </a:r>
            <a:r>
              <a:rPr lang="fr-FR" dirty="0" smtClean="0"/>
              <a:t> e </a:t>
            </a:r>
            <a:r>
              <a:rPr lang="fr-FR" dirty="0" err="1" smtClean="0"/>
              <a:t>comunicação</a:t>
            </a:r>
            <a:r>
              <a:rPr lang="fr-FR" dirty="0" smtClean="0"/>
              <a:t> para a </a:t>
            </a:r>
            <a:r>
              <a:rPr lang="fr-FR" dirty="0" err="1" smtClean="0"/>
              <a:t>mudança</a:t>
            </a:r>
            <a:r>
              <a:rPr lang="fr-FR" dirty="0" smtClean="0"/>
              <a:t> de </a:t>
            </a:r>
            <a:r>
              <a:rPr lang="fr-FR" dirty="0" err="1" smtClean="0"/>
              <a:t>comportamentos</a:t>
            </a:r>
            <a:r>
              <a:rPr lang="fr-FR" dirty="0" smtClean="0"/>
              <a:t> e </a:t>
            </a:r>
            <a:r>
              <a:rPr lang="fr-FR" dirty="0" err="1" smtClean="0"/>
              <a:t>utilização</a:t>
            </a:r>
            <a:r>
              <a:rPr lang="fr-FR" dirty="0" smtClean="0"/>
              <a:t> dos </a:t>
            </a:r>
            <a:r>
              <a:rPr lang="fr-FR" dirty="0" err="1" smtClean="0"/>
              <a:t>serviços</a:t>
            </a:r>
            <a:endParaRPr lang="fr-FR" dirty="0" smtClean="0"/>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Ambiente</a:t>
            </a:r>
            <a:r>
              <a:rPr lang="fr-FR" dirty="0" smtClean="0"/>
              <a:t> e </a:t>
            </a:r>
            <a:r>
              <a:rPr lang="fr-FR" dirty="0" err="1" smtClean="0"/>
              <a:t>Energia</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531</TotalTime>
  <Words>829</Words>
  <Application>Microsoft Office PowerPoint</Application>
  <PresentationFormat>On-screen Show (4:3)</PresentationFormat>
  <Paragraphs>48</Paragraphs>
  <Slides>10</Slides>
  <Notes>3</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PNUD – UNFPA – UNICEF CCPD</vt:lpstr>
      <vt:lpstr>Porqué desta Reunião?</vt:lpstr>
      <vt:lpstr>Recapitular o processo</vt:lpstr>
      <vt:lpstr>Porquê o CCPD?</vt:lpstr>
      <vt:lpstr>O conteúdo</vt:lpstr>
      <vt:lpstr>Crescimento inclusivo e redução da pobreza</vt:lpstr>
      <vt:lpstr>Consolidação das Instituições, democracia, cidadania</vt:lpstr>
      <vt:lpstr>Redução das disparidaes, promoção da equidade</vt:lpstr>
      <vt:lpstr>Ambiente e Energia</vt:lpstr>
      <vt:lpstr>Os Mecanismos de Gestão</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PNUD – UNFPA – UNICEF CCPD</dc:title>
  <dc:creator>Narjess Saidane</dc:creator>
  <cp:lastModifiedBy>Ana.Lopes</cp:lastModifiedBy>
  <cp:revision>52</cp:revision>
  <dcterms:created xsi:type="dcterms:W3CDTF">2011-09-12T09:20:32Z</dcterms:created>
  <dcterms:modified xsi:type="dcterms:W3CDTF">2012-10-10T09:45:08Z</dcterms:modified>
</cp:coreProperties>
</file>